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27" r:id="rId3"/>
    <p:sldId id="431" r:id="rId4"/>
    <p:sldId id="432" r:id="rId5"/>
    <p:sldId id="436" r:id="rId6"/>
    <p:sldId id="440" r:id="rId7"/>
    <p:sldId id="443" r:id="rId8"/>
    <p:sldId id="445" r:id="rId9"/>
    <p:sldId id="446" r:id="rId10"/>
    <p:sldId id="447" r:id="rId11"/>
    <p:sldId id="448" r:id="rId12"/>
    <p:sldId id="449" r:id="rId13"/>
    <p:sldId id="450" r:id="rId14"/>
    <p:sldId id="451" r:id="rId15"/>
    <p:sldId id="455" r:id="rId16"/>
    <p:sldId id="452" r:id="rId17"/>
    <p:sldId id="453" r:id="rId18"/>
    <p:sldId id="454" r:id="rId19"/>
    <p:sldId id="460" r:id="rId20"/>
    <p:sldId id="456" r:id="rId21"/>
    <p:sldId id="457" r:id="rId22"/>
    <p:sldId id="458" r:id="rId23"/>
    <p:sldId id="459" r:id="rId24"/>
    <p:sldId id="461" r:id="rId25"/>
    <p:sldId id="462" r:id="rId26"/>
    <p:sldId id="463" r:id="rId27"/>
    <p:sldId id="464" r:id="rId28"/>
    <p:sldId id="465" r:id="rId29"/>
    <p:sldId id="466" r:id="rId30"/>
    <p:sldId id="467" r:id="rId31"/>
    <p:sldId id="468" r:id="rId32"/>
    <p:sldId id="469" r:id="rId33"/>
    <p:sldId id="470" r:id="rId34"/>
    <p:sldId id="471" r:id="rId35"/>
    <p:sldId id="472" r:id="rId36"/>
    <p:sldId id="473" r:id="rId37"/>
    <p:sldId id="474" r:id="rId38"/>
    <p:sldId id="475" r:id="rId39"/>
    <p:sldId id="476" r:id="rId40"/>
    <p:sldId id="477" r:id="rId41"/>
    <p:sldId id="478" r:id="rId42"/>
    <p:sldId id="479"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15" autoAdjust="0"/>
    <p:restoredTop sz="94660"/>
  </p:normalViewPr>
  <p:slideViewPr>
    <p:cSldViewPr snapToGrid="0">
      <p:cViewPr varScale="1">
        <p:scale>
          <a:sx n="76" d="100"/>
          <a:sy n="76" d="100"/>
        </p:scale>
        <p:origin x="52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Keynesianen loon = koopkracht</a:t>
            </a:r>
            <a:endParaRPr lang="nl-NL" dirty="0"/>
          </a:p>
        </p:txBody>
      </p:sp>
      <p:sp>
        <p:nvSpPr>
          <p:cNvPr id="3" name="Tijdelijke aanduiding voor inhoud 2"/>
          <p:cNvSpPr>
            <a:spLocks noGrp="1"/>
          </p:cNvSpPr>
          <p:nvPr>
            <p:ph idx="1"/>
          </p:nvPr>
        </p:nvSpPr>
        <p:spPr/>
        <p:txBody>
          <a:bodyPr>
            <a:normAutofit/>
          </a:bodyPr>
          <a:lstStyle/>
          <a:p>
            <a:r>
              <a:rPr lang="nl-NL" sz="2500" dirty="0" smtClean="0"/>
              <a:t>Waar de klassieke loon zagen als kosten.</a:t>
            </a:r>
          </a:p>
          <a:p>
            <a:r>
              <a:rPr lang="nl-NL" sz="2500" dirty="0" smtClean="0"/>
              <a:t>Zag </a:t>
            </a:r>
            <a:r>
              <a:rPr lang="nl-NL" sz="2500" dirty="0" err="1" smtClean="0"/>
              <a:t>keynes</a:t>
            </a:r>
            <a:r>
              <a:rPr lang="nl-NL" sz="2500" dirty="0" smtClean="0"/>
              <a:t> loon als koopkracht.</a:t>
            </a:r>
          </a:p>
          <a:p>
            <a:endParaRPr lang="nl-NL" sz="2500" dirty="0"/>
          </a:p>
          <a:p>
            <a:r>
              <a:rPr lang="nl-NL" sz="2500" dirty="0" smtClean="0"/>
              <a:t>Hij stelde: verlagen van lonen </a:t>
            </a:r>
            <a:r>
              <a:rPr lang="nl-NL" sz="2500" dirty="0" smtClean="0">
                <a:sym typeface="Wingdings" panose="05000000000000000000" pitchFamily="2" charset="2"/>
              </a:rPr>
              <a:t> daling effectieve vraag  daling van productie  daling van inkomens.</a:t>
            </a:r>
          </a:p>
          <a:p>
            <a:r>
              <a:rPr lang="nl-NL" sz="2500" dirty="0" smtClean="0">
                <a:sym typeface="Wingdings" panose="05000000000000000000" pitchFamily="2" charset="2"/>
              </a:rPr>
              <a:t>Dus het verlagen van de lonen zou niet de crisis oplossen via de opzichtbare hand, maar de crisis verergeren door het verlies van inkomen.</a:t>
            </a:r>
            <a:endParaRPr lang="nl-NL" sz="2500" dirty="0"/>
          </a:p>
        </p:txBody>
      </p:sp>
    </p:spTree>
    <p:extLst>
      <p:ext uri="{BB962C8B-B14F-4D97-AF65-F5344CB8AC3E}">
        <p14:creationId xmlns:p14="http://schemas.microsoft.com/office/powerpoint/2010/main" val="1773321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2.8 t/m 2.11</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tijd</a:t>
            </a:r>
          </a:p>
          <a:p>
            <a:r>
              <a:rPr lang="nl-NL" sz="2500" dirty="0" smtClean="0"/>
              <a:t>Eerder klaar?</a:t>
            </a:r>
          </a:p>
          <a:p>
            <a:r>
              <a:rPr lang="nl-NL" sz="2500" dirty="0" smtClean="0"/>
              <a:t>Huiswerk t/m 2.15</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424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06392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5644"/>
          <a:stretch/>
        </p:blipFill>
        <p:spPr>
          <a:xfrm>
            <a:off x="0" y="26195"/>
            <a:ext cx="12192000" cy="1269206"/>
          </a:xfrm>
          <a:prstGeom prst="rect">
            <a:avLst/>
          </a:prstGeom>
        </p:spPr>
      </p:pic>
      <p:pic>
        <p:nvPicPr>
          <p:cNvPr id="5" name="Afbeelding 4"/>
          <p:cNvPicPr>
            <a:picLocks noChangeAspect="1"/>
          </p:cNvPicPr>
          <p:nvPr/>
        </p:nvPicPr>
        <p:blipFill rotWithShape="1">
          <a:blip r:embed="rId2"/>
          <a:srcRect r="84167" b="59559"/>
          <a:stretch/>
        </p:blipFill>
        <p:spPr>
          <a:xfrm>
            <a:off x="0" y="26195"/>
            <a:ext cx="1930400" cy="2107406"/>
          </a:xfrm>
          <a:prstGeom prst="rect">
            <a:avLst/>
          </a:prstGeom>
        </p:spPr>
      </p:pic>
      <p:pic>
        <p:nvPicPr>
          <p:cNvPr id="6" name="Afbeelding 5"/>
          <p:cNvPicPr>
            <a:picLocks noChangeAspect="1"/>
          </p:cNvPicPr>
          <p:nvPr/>
        </p:nvPicPr>
        <p:blipFill rotWithShape="1">
          <a:blip r:embed="rId2"/>
          <a:srcRect r="65104" b="57853"/>
          <a:stretch/>
        </p:blipFill>
        <p:spPr>
          <a:xfrm>
            <a:off x="0" y="26195"/>
            <a:ext cx="4254500" cy="2196306"/>
          </a:xfrm>
          <a:prstGeom prst="rect">
            <a:avLst/>
          </a:prstGeom>
        </p:spPr>
      </p:pic>
      <p:pic>
        <p:nvPicPr>
          <p:cNvPr id="7" name="Afbeelding 6"/>
          <p:cNvPicPr>
            <a:picLocks noChangeAspect="1"/>
          </p:cNvPicPr>
          <p:nvPr/>
        </p:nvPicPr>
        <p:blipFill rotWithShape="1">
          <a:blip r:embed="rId2"/>
          <a:srcRect r="49063" b="59072"/>
          <a:stretch/>
        </p:blipFill>
        <p:spPr>
          <a:xfrm>
            <a:off x="0" y="26195"/>
            <a:ext cx="6210300" cy="2132806"/>
          </a:xfrm>
          <a:prstGeom prst="rect">
            <a:avLst/>
          </a:prstGeom>
        </p:spPr>
      </p:pic>
      <p:pic>
        <p:nvPicPr>
          <p:cNvPr id="8" name="Afbeelding 7"/>
          <p:cNvPicPr>
            <a:picLocks noChangeAspect="1"/>
          </p:cNvPicPr>
          <p:nvPr/>
        </p:nvPicPr>
        <p:blipFill rotWithShape="1">
          <a:blip r:embed="rId2"/>
          <a:srcRect r="833" b="57853"/>
          <a:stretch/>
        </p:blipFill>
        <p:spPr>
          <a:xfrm>
            <a:off x="0" y="26195"/>
            <a:ext cx="12090400" cy="2196306"/>
          </a:xfrm>
          <a:prstGeom prst="rect">
            <a:avLst/>
          </a:prstGeom>
        </p:spPr>
      </p:pic>
      <p:pic>
        <p:nvPicPr>
          <p:cNvPr id="9" name="Afbeelding 8"/>
          <p:cNvPicPr>
            <a:picLocks noChangeAspect="1"/>
          </p:cNvPicPr>
          <p:nvPr/>
        </p:nvPicPr>
        <p:blipFill rotWithShape="1">
          <a:blip r:embed="rId2"/>
          <a:srcRect r="84583" b="46399"/>
          <a:stretch/>
        </p:blipFill>
        <p:spPr>
          <a:xfrm>
            <a:off x="0" y="26195"/>
            <a:ext cx="1879600" cy="2793206"/>
          </a:xfrm>
          <a:prstGeom prst="rect">
            <a:avLst/>
          </a:prstGeom>
        </p:spPr>
      </p:pic>
      <p:pic>
        <p:nvPicPr>
          <p:cNvPr id="10" name="Afbeelding 9"/>
          <p:cNvPicPr>
            <a:picLocks noChangeAspect="1"/>
          </p:cNvPicPr>
          <p:nvPr/>
        </p:nvPicPr>
        <p:blipFill rotWithShape="1">
          <a:blip r:embed="rId2"/>
          <a:srcRect l="-1" r="313" b="46886"/>
          <a:stretch/>
        </p:blipFill>
        <p:spPr>
          <a:xfrm>
            <a:off x="0" y="26195"/>
            <a:ext cx="12153900" cy="2767806"/>
          </a:xfrm>
          <a:prstGeom prst="rect">
            <a:avLst/>
          </a:prstGeom>
        </p:spPr>
      </p:pic>
      <p:pic>
        <p:nvPicPr>
          <p:cNvPr id="11" name="Afbeelding 10"/>
          <p:cNvPicPr>
            <a:picLocks noChangeAspect="1"/>
          </p:cNvPicPr>
          <p:nvPr/>
        </p:nvPicPr>
        <p:blipFill rotWithShape="1">
          <a:blip r:embed="rId2"/>
          <a:srcRect r="77396" b="38113"/>
          <a:stretch/>
        </p:blipFill>
        <p:spPr>
          <a:xfrm>
            <a:off x="0" y="26195"/>
            <a:ext cx="2755900" cy="3225006"/>
          </a:xfrm>
          <a:prstGeom prst="rect">
            <a:avLst/>
          </a:prstGeom>
        </p:spPr>
      </p:pic>
      <p:pic>
        <p:nvPicPr>
          <p:cNvPr id="12" name="Afbeelding 11"/>
          <p:cNvPicPr>
            <a:picLocks noChangeAspect="1"/>
          </p:cNvPicPr>
          <p:nvPr/>
        </p:nvPicPr>
        <p:blipFill rotWithShape="1">
          <a:blip r:embed="rId2"/>
          <a:srcRect r="61875" b="37625"/>
          <a:stretch/>
        </p:blipFill>
        <p:spPr>
          <a:xfrm>
            <a:off x="0" y="26195"/>
            <a:ext cx="4648200" cy="3250406"/>
          </a:xfrm>
          <a:prstGeom prst="rect">
            <a:avLst/>
          </a:prstGeom>
        </p:spPr>
      </p:pic>
      <p:pic>
        <p:nvPicPr>
          <p:cNvPr id="13" name="Afbeelding 12"/>
          <p:cNvPicPr>
            <a:picLocks noChangeAspect="1"/>
          </p:cNvPicPr>
          <p:nvPr/>
        </p:nvPicPr>
        <p:blipFill rotWithShape="1">
          <a:blip r:embed="rId2"/>
          <a:srcRect r="-729" b="36894"/>
          <a:stretch/>
        </p:blipFill>
        <p:spPr>
          <a:xfrm>
            <a:off x="0" y="26195"/>
            <a:ext cx="12280900" cy="3288506"/>
          </a:xfrm>
          <a:prstGeom prst="rect">
            <a:avLst/>
          </a:prstGeom>
        </p:spPr>
      </p:pic>
      <p:pic>
        <p:nvPicPr>
          <p:cNvPr id="14" name="Afbeelding 13"/>
          <p:cNvPicPr>
            <a:picLocks noChangeAspect="1"/>
          </p:cNvPicPr>
          <p:nvPr/>
        </p:nvPicPr>
        <p:blipFill rotWithShape="1">
          <a:blip r:embed="rId2"/>
          <a:srcRect r="67917" b="23490"/>
          <a:stretch/>
        </p:blipFill>
        <p:spPr>
          <a:xfrm>
            <a:off x="0" y="26195"/>
            <a:ext cx="3911600" cy="3987006"/>
          </a:xfrm>
          <a:prstGeom prst="rect">
            <a:avLst/>
          </a:prstGeom>
        </p:spPr>
      </p:pic>
      <p:pic>
        <p:nvPicPr>
          <p:cNvPr id="15" name="Afbeelding 14"/>
          <p:cNvPicPr>
            <a:picLocks noChangeAspect="1"/>
          </p:cNvPicPr>
          <p:nvPr/>
        </p:nvPicPr>
        <p:blipFill rotWithShape="1">
          <a:blip r:embed="rId2"/>
          <a:srcRect r="45625" b="23246"/>
          <a:stretch/>
        </p:blipFill>
        <p:spPr>
          <a:xfrm>
            <a:off x="0" y="26195"/>
            <a:ext cx="6629400" cy="3999706"/>
          </a:xfrm>
          <a:prstGeom prst="rect">
            <a:avLst/>
          </a:prstGeom>
        </p:spPr>
      </p:pic>
      <p:pic>
        <p:nvPicPr>
          <p:cNvPr id="16" name="Afbeelding 15"/>
          <p:cNvPicPr>
            <a:picLocks noChangeAspect="1"/>
          </p:cNvPicPr>
          <p:nvPr/>
        </p:nvPicPr>
        <p:blipFill rotWithShape="1">
          <a:blip r:embed="rId2"/>
          <a:srcRect r="29896" b="23734"/>
          <a:stretch/>
        </p:blipFill>
        <p:spPr>
          <a:xfrm>
            <a:off x="0" y="26195"/>
            <a:ext cx="8547100" cy="3974306"/>
          </a:xfrm>
          <a:prstGeom prst="rect">
            <a:avLst/>
          </a:prstGeom>
        </p:spPr>
      </p:pic>
      <p:pic>
        <p:nvPicPr>
          <p:cNvPr id="17" name="Afbeelding 16"/>
          <p:cNvPicPr>
            <a:picLocks noChangeAspect="1"/>
          </p:cNvPicPr>
          <p:nvPr/>
        </p:nvPicPr>
        <p:blipFill rotWithShape="1">
          <a:blip r:embed="rId2"/>
          <a:srcRect r="416" b="22515"/>
          <a:stretch/>
        </p:blipFill>
        <p:spPr>
          <a:xfrm>
            <a:off x="0" y="26195"/>
            <a:ext cx="12141200" cy="4037806"/>
          </a:xfrm>
          <a:prstGeom prst="rect">
            <a:avLst/>
          </a:prstGeom>
        </p:spPr>
      </p:pic>
      <p:pic>
        <p:nvPicPr>
          <p:cNvPr id="18" name="Afbeelding 17"/>
          <p:cNvPicPr>
            <a:picLocks noChangeAspect="1"/>
          </p:cNvPicPr>
          <p:nvPr/>
        </p:nvPicPr>
        <p:blipFill rotWithShape="1">
          <a:blip r:embed="rId2"/>
          <a:srcRect r="74479" b="16423"/>
          <a:stretch/>
        </p:blipFill>
        <p:spPr>
          <a:xfrm>
            <a:off x="0" y="26195"/>
            <a:ext cx="3111500" cy="4355306"/>
          </a:xfrm>
          <a:prstGeom prst="rect">
            <a:avLst/>
          </a:prstGeom>
        </p:spPr>
      </p:pic>
      <p:pic>
        <p:nvPicPr>
          <p:cNvPr id="19" name="Afbeelding 18"/>
          <p:cNvPicPr>
            <a:picLocks noChangeAspect="1"/>
          </p:cNvPicPr>
          <p:nvPr/>
        </p:nvPicPr>
        <p:blipFill rotWithShape="1">
          <a:blip r:embed="rId2"/>
          <a:srcRect r="52812" b="15935"/>
          <a:stretch/>
        </p:blipFill>
        <p:spPr>
          <a:xfrm>
            <a:off x="0" y="26195"/>
            <a:ext cx="5753100" cy="4380706"/>
          </a:xfrm>
          <a:prstGeom prst="rect">
            <a:avLst/>
          </a:prstGeom>
        </p:spPr>
      </p:pic>
      <p:pic>
        <p:nvPicPr>
          <p:cNvPr id="20" name="Afbeelding 19"/>
          <p:cNvPicPr>
            <a:picLocks noChangeAspect="1"/>
          </p:cNvPicPr>
          <p:nvPr/>
        </p:nvPicPr>
        <p:blipFill rotWithShape="1">
          <a:blip r:embed="rId2"/>
          <a:srcRect r="-208" b="16423"/>
          <a:stretch/>
        </p:blipFill>
        <p:spPr>
          <a:xfrm>
            <a:off x="0" y="26195"/>
            <a:ext cx="12217400" cy="4355306"/>
          </a:xfrm>
          <a:prstGeom prst="rect">
            <a:avLst/>
          </a:prstGeom>
        </p:spPr>
      </p:pic>
      <p:pic>
        <p:nvPicPr>
          <p:cNvPr id="21" name="Afbeelding 20"/>
          <p:cNvPicPr>
            <a:picLocks noChangeAspect="1"/>
          </p:cNvPicPr>
          <p:nvPr/>
        </p:nvPicPr>
        <p:blipFill rotWithShape="1">
          <a:blip r:embed="rId2"/>
          <a:srcRect r="74688" b="8380"/>
          <a:stretch/>
        </p:blipFill>
        <p:spPr>
          <a:xfrm>
            <a:off x="0" y="26195"/>
            <a:ext cx="3086100" cy="4774406"/>
          </a:xfrm>
          <a:prstGeom prst="rect">
            <a:avLst/>
          </a:prstGeom>
        </p:spPr>
      </p:pic>
      <p:pic>
        <p:nvPicPr>
          <p:cNvPr id="22" name="Afbeelding 21"/>
          <p:cNvPicPr>
            <a:picLocks noChangeAspect="1"/>
          </p:cNvPicPr>
          <p:nvPr/>
        </p:nvPicPr>
        <p:blipFill rotWithShape="1">
          <a:blip r:embed="rId2"/>
          <a:srcRect r="55834" b="8624"/>
          <a:stretch/>
        </p:blipFill>
        <p:spPr>
          <a:xfrm>
            <a:off x="0" y="26195"/>
            <a:ext cx="5384800" cy="4761706"/>
          </a:xfrm>
          <a:prstGeom prst="rect">
            <a:avLst/>
          </a:prstGeom>
        </p:spPr>
      </p:pic>
      <p:pic>
        <p:nvPicPr>
          <p:cNvPr id="23" name="Afbeelding 22"/>
          <p:cNvPicPr>
            <a:picLocks noChangeAspect="1"/>
          </p:cNvPicPr>
          <p:nvPr/>
        </p:nvPicPr>
        <p:blipFill rotWithShape="1">
          <a:blip r:embed="rId2"/>
          <a:srcRect r="32292" b="8624"/>
          <a:stretch/>
        </p:blipFill>
        <p:spPr>
          <a:xfrm>
            <a:off x="0" y="26195"/>
            <a:ext cx="8255000" cy="4761706"/>
          </a:xfrm>
          <a:prstGeom prst="rect">
            <a:avLst/>
          </a:prstGeom>
        </p:spPr>
      </p:pic>
      <p:pic>
        <p:nvPicPr>
          <p:cNvPr id="24" name="Afbeelding 23"/>
          <p:cNvPicPr>
            <a:picLocks noChangeAspect="1"/>
          </p:cNvPicPr>
          <p:nvPr/>
        </p:nvPicPr>
        <p:blipFill rotWithShape="1">
          <a:blip r:embed="rId2"/>
          <a:srcRect r="16250" b="8136"/>
          <a:stretch/>
        </p:blipFill>
        <p:spPr>
          <a:xfrm>
            <a:off x="0" y="26195"/>
            <a:ext cx="10210800" cy="4787106"/>
          </a:xfrm>
          <a:prstGeom prst="rect">
            <a:avLst/>
          </a:prstGeom>
        </p:spPr>
      </p:pic>
      <p:pic>
        <p:nvPicPr>
          <p:cNvPr id="25" name="Afbeelding 24"/>
          <p:cNvPicPr>
            <a:picLocks noChangeAspect="1"/>
          </p:cNvPicPr>
          <p:nvPr/>
        </p:nvPicPr>
        <p:blipFill rotWithShape="1">
          <a:blip r:embed="rId2"/>
          <a:srcRect r="-104" b="9599"/>
          <a:stretch/>
        </p:blipFill>
        <p:spPr>
          <a:xfrm>
            <a:off x="0" y="26195"/>
            <a:ext cx="12204700" cy="4710906"/>
          </a:xfrm>
          <a:prstGeom prst="rect">
            <a:avLst/>
          </a:prstGeom>
        </p:spPr>
      </p:pic>
      <p:pic>
        <p:nvPicPr>
          <p:cNvPr id="26" name="Afbeelding 25"/>
          <p:cNvPicPr>
            <a:picLocks noChangeAspect="1"/>
          </p:cNvPicPr>
          <p:nvPr/>
        </p:nvPicPr>
        <p:blipFill rotWithShape="1">
          <a:blip r:embed="rId2"/>
          <a:srcRect r="77708" b="337"/>
          <a:stretch/>
        </p:blipFill>
        <p:spPr>
          <a:xfrm>
            <a:off x="0" y="26195"/>
            <a:ext cx="2717800" cy="5193506"/>
          </a:xfrm>
          <a:prstGeom prst="rect">
            <a:avLst/>
          </a:prstGeom>
        </p:spPr>
      </p:pic>
      <p:pic>
        <p:nvPicPr>
          <p:cNvPr id="27" name="Afbeelding 26"/>
          <p:cNvPicPr>
            <a:picLocks noChangeAspect="1"/>
          </p:cNvPicPr>
          <p:nvPr/>
        </p:nvPicPr>
        <p:blipFill rotWithShape="1">
          <a:blip r:embed="rId2"/>
          <a:srcRect r="59688" b="94"/>
          <a:stretch/>
        </p:blipFill>
        <p:spPr>
          <a:xfrm>
            <a:off x="0" y="26195"/>
            <a:ext cx="4914900" cy="5206206"/>
          </a:xfrm>
          <a:prstGeom prst="rect">
            <a:avLst/>
          </a:prstGeom>
        </p:spPr>
      </p:pic>
      <p:pic>
        <p:nvPicPr>
          <p:cNvPr id="28" name="Afbeelding 27"/>
          <p:cNvPicPr>
            <a:picLocks noChangeAspect="1"/>
          </p:cNvPicPr>
          <p:nvPr/>
        </p:nvPicPr>
        <p:blipFill>
          <a:blip r:embed="rId2"/>
          <a:stretch>
            <a:fillRect/>
          </a:stretch>
        </p:blipFill>
        <p:spPr>
          <a:xfrm>
            <a:off x="0" y="26194"/>
            <a:ext cx="12192000" cy="5211097"/>
          </a:xfrm>
          <a:prstGeom prst="rect">
            <a:avLst/>
          </a:prstGeom>
        </p:spPr>
      </p:pic>
    </p:spTree>
    <p:extLst>
      <p:ext uri="{BB962C8B-B14F-4D97-AF65-F5344CB8AC3E}">
        <p14:creationId xmlns:p14="http://schemas.microsoft.com/office/powerpoint/2010/main" val="224795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2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2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sz="2500" dirty="0" smtClean="0"/>
              <a:t>Klassieke zeiden: loon = kosten, marktmechanisme lost dit op, zo min mogelijk overheidsbemoeienis.</a:t>
            </a:r>
          </a:p>
          <a:p>
            <a:r>
              <a:rPr lang="nl-NL" sz="2500" dirty="0" smtClean="0"/>
              <a:t>Keynes zei: loon = koopkracht, marktmechanisme lost dit niet op, de overheid moet ingrijpen.</a:t>
            </a:r>
          </a:p>
          <a:p>
            <a:endParaRPr lang="nl-NL" sz="2500" dirty="0"/>
          </a:p>
          <a:p>
            <a:r>
              <a:rPr lang="nl-NL" sz="2500" dirty="0" smtClean="0"/>
              <a:t>Hoe kan de overheid dit doet?</a:t>
            </a:r>
          </a:p>
          <a:p>
            <a:r>
              <a:rPr lang="nl-NL" sz="2500" dirty="0" smtClean="0"/>
              <a:t>Zelf meer of minder gaan besteden.</a:t>
            </a:r>
          </a:p>
          <a:p>
            <a:r>
              <a:rPr lang="nl-NL" sz="2500" dirty="0" smtClean="0"/>
              <a:t>Of ervoor zorgen dat gezinnen meer of minder gaan besteden door aanpassing belastingen/premies/uitkeringen.</a:t>
            </a:r>
            <a:endParaRPr lang="nl-NL" sz="2500" dirty="0"/>
          </a:p>
        </p:txBody>
      </p:sp>
    </p:spTree>
    <p:extLst>
      <p:ext uri="{BB962C8B-B14F-4D97-AF65-F5344CB8AC3E}">
        <p14:creationId xmlns:p14="http://schemas.microsoft.com/office/powerpoint/2010/main" val="11713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Vinden jullie het ook zo koud?</a:t>
            </a:r>
            <a:endParaRPr lang="nl-NL" dirty="0"/>
          </a:p>
        </p:txBody>
      </p:sp>
      <p:sp>
        <p:nvSpPr>
          <p:cNvPr id="3" name="Tijdelijke aanduiding voor inhoud 2"/>
          <p:cNvSpPr>
            <a:spLocks noGrp="1"/>
          </p:cNvSpPr>
          <p:nvPr>
            <p:ph idx="1"/>
          </p:nvPr>
        </p:nvSpPr>
        <p:spPr/>
        <p:txBody>
          <a:bodyPr>
            <a:normAutofit/>
          </a:bodyPr>
          <a:lstStyle/>
          <a:p>
            <a:r>
              <a:rPr lang="nl-NL" sz="2500" dirty="0" smtClean="0"/>
              <a:t>Keynesiaans beleid kan een sneeuwbal effect hebben.</a:t>
            </a:r>
          </a:p>
          <a:p>
            <a:r>
              <a:rPr lang="nl-NL" sz="2500" dirty="0" smtClean="0"/>
              <a:t>Overheidsbeleid door meer uitgave verhoogd de effectieve vraag </a:t>
            </a:r>
            <a:r>
              <a:rPr lang="nl-NL" sz="2500" dirty="0" smtClean="0">
                <a:sym typeface="Wingdings" panose="05000000000000000000" pitchFamily="2" charset="2"/>
              </a:rPr>
              <a:t> stijging productie  stijging werkgelegenheid  stijging inkomen  stijging effectieve vraag  stijging werkgelegenheid ect.</a:t>
            </a:r>
          </a:p>
          <a:p>
            <a:r>
              <a:rPr lang="nl-NL" sz="2500" dirty="0" smtClean="0">
                <a:sym typeface="Wingdings" panose="05000000000000000000" pitchFamily="2" charset="2"/>
              </a:rPr>
              <a:t>Het effect versterkt zichzelf.</a:t>
            </a:r>
          </a:p>
          <a:p>
            <a:r>
              <a:rPr lang="nl-NL" sz="2500" dirty="0" smtClean="0">
                <a:sym typeface="Wingdings" panose="05000000000000000000" pitchFamily="2" charset="2"/>
              </a:rPr>
              <a:t>Noemen we ook wel het multipliereffect.</a:t>
            </a:r>
            <a:endParaRPr lang="nl-NL" sz="2500" dirty="0"/>
          </a:p>
        </p:txBody>
      </p:sp>
    </p:spTree>
    <p:extLst>
      <p:ext uri="{BB962C8B-B14F-4D97-AF65-F5344CB8AC3E}">
        <p14:creationId xmlns:p14="http://schemas.microsoft.com/office/powerpoint/2010/main" val="288308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conjunctuurbeleid</a:t>
            </a:r>
            <a:endParaRPr lang="nl-NL" dirty="0"/>
          </a:p>
        </p:txBody>
      </p:sp>
      <p:sp>
        <p:nvSpPr>
          <p:cNvPr id="3" name="Tijdelijke aanduiding voor inhoud 2"/>
          <p:cNvSpPr>
            <a:spLocks noGrp="1"/>
          </p:cNvSpPr>
          <p:nvPr>
            <p:ph idx="1"/>
          </p:nvPr>
        </p:nvSpPr>
        <p:spPr/>
        <p:txBody>
          <a:bodyPr>
            <a:noAutofit/>
          </a:bodyPr>
          <a:lstStyle/>
          <a:p>
            <a:r>
              <a:rPr lang="nl-NL" sz="2500" dirty="0" smtClean="0"/>
              <a:t>We hadden hoogconjunctuur (hoge economische groei, mogelijke bestedingsinflatie)</a:t>
            </a:r>
          </a:p>
          <a:p>
            <a:r>
              <a:rPr lang="nl-NL" sz="2500" dirty="0" smtClean="0"/>
              <a:t>We hadden laagconjunctuur (lage economische groei of zelfs daling, mogelijk werkloosheid)</a:t>
            </a:r>
          </a:p>
          <a:p>
            <a:endParaRPr lang="nl-NL" sz="2500" dirty="0"/>
          </a:p>
          <a:p>
            <a:r>
              <a:rPr lang="nl-NL" sz="2500" dirty="0" smtClean="0"/>
              <a:t>Als we proberen de conjunctuur af te remmen (dus in hoogconjunctuur de economische groei laten afnemen, in laag conjunctuur de economische groei stimuleren)</a:t>
            </a:r>
          </a:p>
          <a:p>
            <a:r>
              <a:rPr lang="nl-NL" sz="2500" dirty="0" smtClean="0"/>
              <a:t>Spreken we van een anti cyclische conjunctuurbeleid.</a:t>
            </a:r>
          </a:p>
          <a:p>
            <a:r>
              <a:rPr lang="nl-NL" sz="2500" dirty="0" smtClean="0"/>
              <a:t>Tegen de cycli in.</a:t>
            </a:r>
          </a:p>
        </p:txBody>
      </p:sp>
    </p:spTree>
    <p:extLst>
      <p:ext uri="{BB962C8B-B14F-4D97-AF65-F5344CB8AC3E}">
        <p14:creationId xmlns:p14="http://schemas.microsoft.com/office/powerpoint/2010/main" val="130612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2.12 t/m 2.15</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tijd</a:t>
            </a:r>
          </a:p>
          <a:p>
            <a:r>
              <a:rPr lang="nl-NL" sz="2500" dirty="0" smtClean="0"/>
              <a:t>Eerder klaar?</a:t>
            </a:r>
          </a:p>
          <a:p>
            <a:r>
              <a:rPr lang="nl-NL" sz="2500" dirty="0" smtClean="0"/>
              <a:t>Starten met lezen hoofdstuk 3.</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9628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73779" b="94398"/>
          <a:stretch/>
        </p:blipFill>
        <p:spPr>
          <a:xfrm>
            <a:off x="1" y="-43699"/>
            <a:ext cx="2184400" cy="386599"/>
          </a:xfrm>
          <a:prstGeom prst="rect">
            <a:avLst/>
          </a:prstGeom>
        </p:spPr>
      </p:pic>
      <p:pic>
        <p:nvPicPr>
          <p:cNvPr id="5" name="Afbeelding 4"/>
          <p:cNvPicPr>
            <a:picLocks noChangeAspect="1"/>
          </p:cNvPicPr>
          <p:nvPr/>
        </p:nvPicPr>
        <p:blipFill rotWithShape="1">
          <a:blip r:embed="rId2"/>
          <a:srcRect r="54876" b="94582"/>
          <a:stretch/>
        </p:blipFill>
        <p:spPr>
          <a:xfrm>
            <a:off x="1" y="-43699"/>
            <a:ext cx="3759200" cy="373899"/>
          </a:xfrm>
          <a:prstGeom prst="rect">
            <a:avLst/>
          </a:prstGeom>
        </p:spPr>
      </p:pic>
      <p:pic>
        <p:nvPicPr>
          <p:cNvPr id="6" name="Afbeelding 5"/>
          <p:cNvPicPr>
            <a:picLocks noChangeAspect="1"/>
          </p:cNvPicPr>
          <p:nvPr/>
        </p:nvPicPr>
        <p:blipFill rotWithShape="1">
          <a:blip r:embed="rId2"/>
          <a:srcRect r="33076" b="93846"/>
          <a:stretch/>
        </p:blipFill>
        <p:spPr>
          <a:xfrm>
            <a:off x="1" y="-43699"/>
            <a:ext cx="5575300" cy="424699"/>
          </a:xfrm>
          <a:prstGeom prst="rect">
            <a:avLst/>
          </a:prstGeom>
        </p:spPr>
      </p:pic>
      <p:pic>
        <p:nvPicPr>
          <p:cNvPr id="7" name="Afbeelding 6"/>
          <p:cNvPicPr>
            <a:picLocks noChangeAspect="1"/>
          </p:cNvPicPr>
          <p:nvPr/>
        </p:nvPicPr>
        <p:blipFill rotWithShape="1">
          <a:blip r:embed="rId2"/>
          <a:srcRect r="17526" b="94398"/>
          <a:stretch/>
        </p:blipFill>
        <p:spPr>
          <a:xfrm>
            <a:off x="1" y="-43699"/>
            <a:ext cx="6870700" cy="386599"/>
          </a:xfrm>
          <a:prstGeom prst="rect">
            <a:avLst/>
          </a:prstGeom>
        </p:spPr>
      </p:pic>
      <p:pic>
        <p:nvPicPr>
          <p:cNvPr id="8" name="Afbeelding 7"/>
          <p:cNvPicPr>
            <a:picLocks noChangeAspect="1"/>
          </p:cNvPicPr>
          <p:nvPr/>
        </p:nvPicPr>
        <p:blipFill rotWithShape="1">
          <a:blip r:embed="rId2"/>
          <a:srcRect b="91086"/>
          <a:stretch/>
        </p:blipFill>
        <p:spPr>
          <a:xfrm>
            <a:off x="0" y="-43699"/>
            <a:ext cx="8330757" cy="615199"/>
          </a:xfrm>
          <a:prstGeom prst="rect">
            <a:avLst/>
          </a:prstGeom>
        </p:spPr>
      </p:pic>
      <p:pic>
        <p:nvPicPr>
          <p:cNvPr id="9" name="Afbeelding 8"/>
          <p:cNvPicPr>
            <a:picLocks noChangeAspect="1"/>
          </p:cNvPicPr>
          <p:nvPr/>
        </p:nvPicPr>
        <p:blipFill rotWithShape="1">
          <a:blip r:embed="rId2"/>
          <a:srcRect b="75261"/>
          <a:stretch/>
        </p:blipFill>
        <p:spPr>
          <a:xfrm>
            <a:off x="0" y="-43699"/>
            <a:ext cx="8330757" cy="1707399"/>
          </a:xfrm>
          <a:prstGeom prst="rect">
            <a:avLst/>
          </a:prstGeom>
        </p:spPr>
      </p:pic>
      <p:pic>
        <p:nvPicPr>
          <p:cNvPr id="10" name="Afbeelding 9"/>
          <p:cNvPicPr>
            <a:picLocks noChangeAspect="1"/>
          </p:cNvPicPr>
          <p:nvPr/>
        </p:nvPicPr>
        <p:blipFill rotWithShape="1">
          <a:blip r:embed="rId2"/>
          <a:srcRect b="58148"/>
          <a:stretch/>
        </p:blipFill>
        <p:spPr>
          <a:xfrm>
            <a:off x="0" y="-43699"/>
            <a:ext cx="8330757" cy="2888499"/>
          </a:xfrm>
          <a:prstGeom prst="rect">
            <a:avLst/>
          </a:prstGeom>
        </p:spPr>
      </p:pic>
      <p:pic>
        <p:nvPicPr>
          <p:cNvPr id="11" name="Afbeelding 10"/>
          <p:cNvPicPr>
            <a:picLocks noChangeAspect="1"/>
          </p:cNvPicPr>
          <p:nvPr/>
        </p:nvPicPr>
        <p:blipFill rotWithShape="1">
          <a:blip r:embed="rId2"/>
          <a:srcRect b="47107"/>
          <a:stretch/>
        </p:blipFill>
        <p:spPr>
          <a:xfrm>
            <a:off x="0" y="-43699"/>
            <a:ext cx="8330757" cy="3650499"/>
          </a:xfrm>
          <a:prstGeom prst="rect">
            <a:avLst/>
          </a:prstGeom>
        </p:spPr>
      </p:pic>
      <p:pic>
        <p:nvPicPr>
          <p:cNvPr id="12" name="Afbeelding 11"/>
          <p:cNvPicPr>
            <a:picLocks noChangeAspect="1"/>
          </p:cNvPicPr>
          <p:nvPr/>
        </p:nvPicPr>
        <p:blipFill rotWithShape="1">
          <a:blip r:embed="rId2"/>
          <a:srcRect b="42323"/>
          <a:stretch/>
        </p:blipFill>
        <p:spPr>
          <a:xfrm>
            <a:off x="0" y="-43699"/>
            <a:ext cx="8330757" cy="3980699"/>
          </a:xfrm>
          <a:prstGeom prst="rect">
            <a:avLst/>
          </a:prstGeom>
        </p:spPr>
      </p:pic>
      <p:pic>
        <p:nvPicPr>
          <p:cNvPr id="13" name="Afbeelding 12"/>
          <p:cNvPicPr>
            <a:picLocks noChangeAspect="1"/>
          </p:cNvPicPr>
          <p:nvPr/>
        </p:nvPicPr>
        <p:blipFill rotWithShape="1">
          <a:blip r:embed="rId2"/>
          <a:srcRect b="39195"/>
          <a:stretch/>
        </p:blipFill>
        <p:spPr>
          <a:xfrm>
            <a:off x="0" y="-43699"/>
            <a:ext cx="8330757" cy="4196599"/>
          </a:xfrm>
          <a:prstGeom prst="rect">
            <a:avLst/>
          </a:prstGeom>
        </p:spPr>
      </p:pic>
      <p:pic>
        <p:nvPicPr>
          <p:cNvPr id="14" name="Afbeelding 13"/>
          <p:cNvPicPr>
            <a:picLocks noChangeAspect="1"/>
          </p:cNvPicPr>
          <p:nvPr/>
        </p:nvPicPr>
        <p:blipFill rotWithShape="1">
          <a:blip r:embed="rId2"/>
          <a:srcRect b="36251"/>
          <a:stretch/>
        </p:blipFill>
        <p:spPr>
          <a:xfrm>
            <a:off x="0" y="-43699"/>
            <a:ext cx="8330757" cy="4399799"/>
          </a:xfrm>
          <a:prstGeom prst="rect">
            <a:avLst/>
          </a:prstGeom>
        </p:spPr>
      </p:pic>
      <p:pic>
        <p:nvPicPr>
          <p:cNvPr id="15" name="Afbeelding 14"/>
          <p:cNvPicPr>
            <a:picLocks noChangeAspect="1"/>
          </p:cNvPicPr>
          <p:nvPr/>
        </p:nvPicPr>
        <p:blipFill rotWithShape="1">
          <a:blip r:embed="rId2"/>
          <a:srcRect b="30178"/>
          <a:stretch/>
        </p:blipFill>
        <p:spPr>
          <a:xfrm>
            <a:off x="0" y="-43699"/>
            <a:ext cx="8330757" cy="4818899"/>
          </a:xfrm>
          <a:prstGeom prst="rect">
            <a:avLst/>
          </a:prstGeom>
        </p:spPr>
      </p:pic>
      <p:pic>
        <p:nvPicPr>
          <p:cNvPr id="16" name="Afbeelding 15"/>
          <p:cNvPicPr>
            <a:picLocks noChangeAspect="1"/>
          </p:cNvPicPr>
          <p:nvPr/>
        </p:nvPicPr>
        <p:blipFill rotWithShape="1">
          <a:blip r:embed="rId2"/>
          <a:srcRect b="17113"/>
          <a:stretch/>
        </p:blipFill>
        <p:spPr>
          <a:xfrm>
            <a:off x="0" y="-43699"/>
            <a:ext cx="8330757" cy="5720599"/>
          </a:xfrm>
          <a:prstGeom prst="rect">
            <a:avLst/>
          </a:prstGeom>
        </p:spPr>
      </p:pic>
      <p:pic>
        <p:nvPicPr>
          <p:cNvPr id="17" name="Afbeelding 16"/>
          <p:cNvPicPr>
            <a:picLocks noChangeAspect="1"/>
          </p:cNvPicPr>
          <p:nvPr/>
        </p:nvPicPr>
        <p:blipFill rotWithShape="1">
          <a:blip r:embed="rId2"/>
          <a:srcRect b="11961"/>
          <a:stretch/>
        </p:blipFill>
        <p:spPr>
          <a:xfrm>
            <a:off x="0" y="-43699"/>
            <a:ext cx="8330757" cy="6076199"/>
          </a:xfrm>
          <a:prstGeom prst="rect">
            <a:avLst/>
          </a:prstGeom>
        </p:spPr>
      </p:pic>
      <p:pic>
        <p:nvPicPr>
          <p:cNvPr id="18" name="Afbeelding 17"/>
          <p:cNvPicPr>
            <a:picLocks noChangeAspect="1"/>
          </p:cNvPicPr>
          <p:nvPr/>
        </p:nvPicPr>
        <p:blipFill>
          <a:blip r:embed="rId2"/>
          <a:stretch>
            <a:fillRect/>
          </a:stretch>
        </p:blipFill>
        <p:spPr>
          <a:xfrm>
            <a:off x="0" y="-43699"/>
            <a:ext cx="8330757" cy="6901699"/>
          </a:xfrm>
          <a:prstGeom prst="rect">
            <a:avLst/>
          </a:prstGeom>
        </p:spPr>
      </p:pic>
    </p:spTree>
    <p:extLst>
      <p:ext uri="{BB962C8B-B14F-4D97-AF65-F5344CB8AC3E}">
        <p14:creationId xmlns:p14="http://schemas.microsoft.com/office/powerpoint/2010/main" val="139086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1" y="0"/>
            <a:ext cx="12226505" cy="3136900"/>
          </a:xfrm>
          <a:prstGeom prst="rect">
            <a:avLst/>
          </a:prstGeom>
        </p:spPr>
      </p:pic>
    </p:spTree>
    <p:extLst>
      <p:ext uri="{BB962C8B-B14F-4D97-AF65-F5344CB8AC3E}">
        <p14:creationId xmlns:p14="http://schemas.microsoft.com/office/powerpoint/2010/main" val="38172403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start H3.</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136307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Lessen aankomende week</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a:t>
            </a:r>
            <a:r>
              <a:rPr lang="nl-NL" sz="2500" dirty="0" smtClean="0"/>
              <a:t>hoofdstuk 2 afmaken 2.8 t/m 2.15</a:t>
            </a:r>
            <a:endParaRPr lang="nl-NL" sz="2500" dirty="0" smtClean="0"/>
          </a:p>
          <a:p>
            <a:r>
              <a:rPr lang="nl-NL" sz="2500" dirty="0" smtClean="0"/>
              <a:t>Les 2: </a:t>
            </a:r>
            <a:r>
              <a:rPr lang="nl-NL" sz="2500" dirty="0" smtClean="0"/>
              <a:t>start h3 </a:t>
            </a:r>
            <a:r>
              <a:rPr lang="nl-NL" sz="2500" dirty="0" err="1" smtClean="0"/>
              <a:t>tm</a:t>
            </a:r>
            <a:r>
              <a:rPr lang="nl-NL" sz="2500" dirty="0" smtClean="0"/>
              <a:t> 3.4</a:t>
            </a:r>
            <a:endParaRPr lang="nl-NL" sz="2500" dirty="0" smtClean="0"/>
          </a:p>
          <a:p>
            <a:r>
              <a:rPr lang="nl-NL" sz="2500" dirty="0" smtClean="0"/>
              <a:t>Les 3: </a:t>
            </a:r>
            <a:r>
              <a:rPr lang="nl-NL" sz="2500" dirty="0" smtClean="0"/>
              <a:t>verder h3 3.5 t/m 3.8</a:t>
            </a:r>
            <a:endParaRPr lang="nl-NL" sz="2500" dirty="0" smtClean="0"/>
          </a:p>
          <a:p>
            <a:r>
              <a:rPr lang="nl-NL" sz="2500" dirty="0" smtClean="0"/>
              <a:t>Hoofdstuk 2: klassieken en </a:t>
            </a:r>
            <a:r>
              <a:rPr lang="nl-NL" sz="2500" dirty="0" err="1" smtClean="0"/>
              <a:t>keynes</a:t>
            </a:r>
            <a:r>
              <a:rPr lang="nl-NL" sz="2500" dirty="0" smtClean="0"/>
              <a:t>.</a:t>
            </a:r>
          </a:p>
          <a:p>
            <a:r>
              <a:rPr lang="nl-NL" sz="2500" dirty="0" smtClean="0"/>
              <a:t>Hoofdstuk 3: </a:t>
            </a:r>
            <a:r>
              <a:rPr lang="nl-NL" sz="2500" dirty="0" err="1" smtClean="0"/>
              <a:t>keynes</a:t>
            </a:r>
            <a:r>
              <a:rPr lang="nl-NL" sz="2500" dirty="0" smtClean="0"/>
              <a:t> basismodel</a:t>
            </a:r>
            <a:endParaRPr lang="nl-NL" sz="2500" dirty="0" smtClean="0"/>
          </a:p>
          <a:p>
            <a:endParaRPr lang="nl-NL" sz="2500" dirty="0"/>
          </a:p>
        </p:txBody>
      </p:sp>
    </p:spTree>
    <p:extLst>
      <p:ext uri="{BB962C8B-B14F-4D97-AF65-F5344CB8AC3E}">
        <p14:creationId xmlns:p14="http://schemas.microsoft.com/office/powerpoint/2010/main" val="2584455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Keynesianen loon = koopkracht</a:t>
            </a:r>
            <a:endParaRPr lang="nl-NL" dirty="0"/>
          </a:p>
        </p:txBody>
      </p:sp>
      <p:sp>
        <p:nvSpPr>
          <p:cNvPr id="3" name="Tijdelijke aanduiding voor inhoud 2"/>
          <p:cNvSpPr>
            <a:spLocks noGrp="1"/>
          </p:cNvSpPr>
          <p:nvPr>
            <p:ph idx="1"/>
          </p:nvPr>
        </p:nvSpPr>
        <p:spPr/>
        <p:txBody>
          <a:bodyPr>
            <a:normAutofit/>
          </a:bodyPr>
          <a:lstStyle/>
          <a:p>
            <a:r>
              <a:rPr lang="nl-NL" sz="2500" dirty="0" smtClean="0"/>
              <a:t>Waar de klassieke loon zagen als kosten.</a:t>
            </a:r>
          </a:p>
          <a:p>
            <a:r>
              <a:rPr lang="nl-NL" sz="2500" dirty="0" smtClean="0"/>
              <a:t>Zag </a:t>
            </a:r>
            <a:r>
              <a:rPr lang="nl-NL" sz="2500" dirty="0" err="1" smtClean="0"/>
              <a:t>keynes</a:t>
            </a:r>
            <a:r>
              <a:rPr lang="nl-NL" sz="2500" dirty="0" smtClean="0"/>
              <a:t> loon als koopkracht.</a:t>
            </a:r>
          </a:p>
          <a:p>
            <a:endParaRPr lang="nl-NL" sz="2500" dirty="0"/>
          </a:p>
          <a:p>
            <a:r>
              <a:rPr lang="nl-NL" sz="2500" dirty="0" smtClean="0"/>
              <a:t>Hij stelde: verlagen van lonen </a:t>
            </a:r>
            <a:r>
              <a:rPr lang="nl-NL" sz="2500" dirty="0" smtClean="0">
                <a:sym typeface="Wingdings" panose="05000000000000000000" pitchFamily="2" charset="2"/>
              </a:rPr>
              <a:t> daling effectieve vraag  daling van productie  daling van inkomens.</a:t>
            </a:r>
          </a:p>
          <a:p>
            <a:r>
              <a:rPr lang="nl-NL" sz="2500" dirty="0" smtClean="0">
                <a:sym typeface="Wingdings" panose="05000000000000000000" pitchFamily="2" charset="2"/>
              </a:rPr>
              <a:t>Dus het verlagen van de lonen zou niet de crisis oplossen via de opzichtbare hand, maar de crisis verergeren door het verlies van inkomen.</a:t>
            </a:r>
            <a:endParaRPr lang="nl-NL" sz="2500" dirty="0"/>
          </a:p>
        </p:txBody>
      </p:sp>
    </p:spTree>
    <p:extLst>
      <p:ext uri="{BB962C8B-B14F-4D97-AF65-F5344CB8AC3E}">
        <p14:creationId xmlns:p14="http://schemas.microsoft.com/office/powerpoint/2010/main" val="2760411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sz="2500" dirty="0" smtClean="0"/>
              <a:t>Klassieke zeiden: loon = kosten, marktmechanisme lost dit op, zo min mogelijk overheidsbemoeienis.</a:t>
            </a:r>
          </a:p>
          <a:p>
            <a:r>
              <a:rPr lang="nl-NL" sz="2500" dirty="0" smtClean="0"/>
              <a:t>Keynes zei: loon = koopkracht, marktmechanisme lost dit niet op, de overheid moet ingrijpen.</a:t>
            </a:r>
          </a:p>
          <a:p>
            <a:endParaRPr lang="nl-NL" sz="2500" dirty="0"/>
          </a:p>
          <a:p>
            <a:r>
              <a:rPr lang="nl-NL" sz="2500" dirty="0" smtClean="0"/>
              <a:t>Hoe kan de overheid dit doet?</a:t>
            </a:r>
          </a:p>
          <a:p>
            <a:r>
              <a:rPr lang="nl-NL" sz="2500" dirty="0" smtClean="0"/>
              <a:t>Zelf meer of minder gaan besteden.</a:t>
            </a:r>
          </a:p>
          <a:p>
            <a:r>
              <a:rPr lang="nl-NL" sz="2500" dirty="0" smtClean="0"/>
              <a:t>Of ervoor zorgen dat gezinnen meer of minder gaan besteden door aanpassing belastingen/premies/uitkeringen.</a:t>
            </a:r>
            <a:endParaRPr lang="nl-NL" sz="2500" dirty="0"/>
          </a:p>
        </p:txBody>
      </p:sp>
    </p:spTree>
    <p:extLst>
      <p:ext uri="{BB962C8B-B14F-4D97-AF65-F5344CB8AC3E}">
        <p14:creationId xmlns:p14="http://schemas.microsoft.com/office/powerpoint/2010/main" val="248512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Vinden jullie het ook zo koud?</a:t>
            </a:r>
            <a:endParaRPr lang="nl-NL" dirty="0"/>
          </a:p>
        </p:txBody>
      </p:sp>
      <p:sp>
        <p:nvSpPr>
          <p:cNvPr id="3" name="Tijdelijke aanduiding voor inhoud 2"/>
          <p:cNvSpPr>
            <a:spLocks noGrp="1"/>
          </p:cNvSpPr>
          <p:nvPr>
            <p:ph idx="1"/>
          </p:nvPr>
        </p:nvSpPr>
        <p:spPr/>
        <p:txBody>
          <a:bodyPr>
            <a:normAutofit/>
          </a:bodyPr>
          <a:lstStyle/>
          <a:p>
            <a:r>
              <a:rPr lang="nl-NL" sz="2500" dirty="0" smtClean="0"/>
              <a:t>Keynesiaans beleid kan een sneeuwbal effect hebben.</a:t>
            </a:r>
          </a:p>
          <a:p>
            <a:r>
              <a:rPr lang="nl-NL" sz="2500" dirty="0" smtClean="0"/>
              <a:t>Overheidsbeleid door meer uitgave verhoogd de effectieve vraag </a:t>
            </a:r>
            <a:r>
              <a:rPr lang="nl-NL" sz="2500" dirty="0" smtClean="0">
                <a:sym typeface="Wingdings" panose="05000000000000000000" pitchFamily="2" charset="2"/>
              </a:rPr>
              <a:t> stijging productie  stijging werkgelegenheid  stijging inkomen  stijging effectieve vraag  stijging werkgelegenheid ect.</a:t>
            </a:r>
          </a:p>
          <a:p>
            <a:r>
              <a:rPr lang="nl-NL" sz="2500" dirty="0" smtClean="0">
                <a:sym typeface="Wingdings" panose="05000000000000000000" pitchFamily="2" charset="2"/>
              </a:rPr>
              <a:t>Het effect versterkt zichzelf.</a:t>
            </a:r>
          </a:p>
          <a:p>
            <a:r>
              <a:rPr lang="nl-NL" sz="2500" dirty="0" smtClean="0">
                <a:sym typeface="Wingdings" panose="05000000000000000000" pitchFamily="2" charset="2"/>
              </a:rPr>
              <a:t>Noemen we ook wel het multipliereffect.</a:t>
            </a:r>
            <a:endParaRPr lang="nl-NL" sz="2500" dirty="0"/>
          </a:p>
        </p:txBody>
      </p:sp>
    </p:spTree>
    <p:extLst>
      <p:ext uri="{BB962C8B-B14F-4D97-AF65-F5344CB8AC3E}">
        <p14:creationId xmlns:p14="http://schemas.microsoft.com/office/powerpoint/2010/main" val="340578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conjunctuurbeleid</a:t>
            </a:r>
            <a:endParaRPr lang="nl-NL" dirty="0"/>
          </a:p>
        </p:txBody>
      </p:sp>
      <p:sp>
        <p:nvSpPr>
          <p:cNvPr id="3" name="Tijdelijke aanduiding voor inhoud 2"/>
          <p:cNvSpPr>
            <a:spLocks noGrp="1"/>
          </p:cNvSpPr>
          <p:nvPr>
            <p:ph idx="1"/>
          </p:nvPr>
        </p:nvSpPr>
        <p:spPr/>
        <p:txBody>
          <a:bodyPr>
            <a:noAutofit/>
          </a:bodyPr>
          <a:lstStyle/>
          <a:p>
            <a:r>
              <a:rPr lang="nl-NL" sz="2500" dirty="0" smtClean="0"/>
              <a:t>We hadden hoogconjunctuur (hoge economische groei, mogelijke bestedingsinflatie)</a:t>
            </a:r>
          </a:p>
          <a:p>
            <a:r>
              <a:rPr lang="nl-NL" sz="2500" dirty="0" smtClean="0"/>
              <a:t>We hadden laagconjunctuur (lage economische groei of zelfs daling, mogelijk werkloosheid)</a:t>
            </a:r>
          </a:p>
          <a:p>
            <a:endParaRPr lang="nl-NL" sz="2500" dirty="0"/>
          </a:p>
          <a:p>
            <a:r>
              <a:rPr lang="nl-NL" sz="2500" dirty="0" smtClean="0"/>
              <a:t>Als we proberen de conjunctuur af te remmen (dus in hoogconjunctuur de economische groei laten afnemen, in laag conjunctuur de economische groei stimuleren)</a:t>
            </a:r>
          </a:p>
          <a:p>
            <a:r>
              <a:rPr lang="nl-NL" sz="2500" dirty="0" smtClean="0"/>
              <a:t>Spreken we van een anti cyclische conjunctuurbeleid.</a:t>
            </a:r>
          </a:p>
          <a:p>
            <a:r>
              <a:rPr lang="nl-NL" sz="2500" dirty="0" smtClean="0"/>
              <a:t>Tegen de cycli in.</a:t>
            </a:r>
          </a:p>
        </p:txBody>
      </p:sp>
    </p:spTree>
    <p:extLst>
      <p:ext uri="{BB962C8B-B14F-4D97-AF65-F5344CB8AC3E}">
        <p14:creationId xmlns:p14="http://schemas.microsoft.com/office/powerpoint/2010/main" val="425728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Keynes basismodel</a:t>
            </a:r>
            <a:endParaRPr lang="nl-NL" dirty="0"/>
          </a:p>
        </p:txBody>
      </p:sp>
      <p:sp>
        <p:nvSpPr>
          <p:cNvPr id="3" name="Tijdelijke aanduiding voor inhoud 2"/>
          <p:cNvSpPr>
            <a:spLocks noGrp="1"/>
          </p:cNvSpPr>
          <p:nvPr>
            <p:ph idx="1"/>
          </p:nvPr>
        </p:nvSpPr>
        <p:spPr/>
        <p:txBody>
          <a:bodyPr>
            <a:normAutofit/>
          </a:bodyPr>
          <a:lstStyle/>
          <a:p>
            <a:r>
              <a:rPr lang="nl-NL" sz="2400" dirty="0" smtClean="0"/>
              <a:t>3 redenen voor gebruik van economische modellen:</a:t>
            </a:r>
          </a:p>
          <a:p>
            <a:r>
              <a:rPr lang="nl-NL" sz="2400" dirty="0" smtClean="0"/>
              <a:t>Verklaren hoe de werkelijkheid in elkaar zit.</a:t>
            </a:r>
          </a:p>
          <a:p>
            <a:r>
              <a:rPr lang="nl-NL" sz="2400" dirty="0" smtClean="0"/>
              <a:t>Om een voorspelling te geven over de ontwikkeling van de economie.</a:t>
            </a:r>
          </a:p>
          <a:p>
            <a:r>
              <a:rPr lang="nl-NL" sz="2400" dirty="0" smtClean="0"/>
              <a:t>Om te kijken hoe bepaalde maatregelen uit zullen werken.</a:t>
            </a:r>
            <a:endParaRPr lang="nl-NL" sz="2400" dirty="0"/>
          </a:p>
        </p:txBody>
      </p:sp>
    </p:spTree>
    <p:extLst>
      <p:ext uri="{BB962C8B-B14F-4D97-AF65-F5344CB8AC3E}">
        <p14:creationId xmlns:p14="http://schemas.microsoft.com/office/powerpoint/2010/main" val="34344468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3.1 en 3.2 en lees 3.2.1 de vraagkant van het conjunctuurmodel</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a:t>
            </a:r>
            <a:r>
              <a:rPr lang="nl-NL" sz="2500" dirty="0" smtClean="0"/>
              <a:t>tijd</a:t>
            </a:r>
          </a:p>
          <a:p>
            <a:r>
              <a:rPr lang="nl-NL" sz="2500" dirty="0" smtClean="0"/>
              <a:t>Vragen zijn easy </a:t>
            </a:r>
            <a:r>
              <a:rPr lang="nl-NL" sz="2500" dirty="0" err="1" smtClean="0"/>
              <a:t>peasy</a:t>
            </a:r>
            <a:r>
              <a:rPr lang="nl-NL" sz="2500" dirty="0" smtClean="0"/>
              <a:t> lemon </a:t>
            </a:r>
            <a:r>
              <a:rPr lang="nl-NL" sz="2500" dirty="0" err="1" smtClean="0"/>
              <a:t>squisy</a:t>
            </a:r>
            <a:r>
              <a:rPr lang="nl-NL" sz="2500" dirty="0" smtClean="0"/>
              <a:t>, het leeswerk is hier vooral belangrijk.</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608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47805"/>
          <a:stretch/>
        </p:blipFill>
        <p:spPr>
          <a:xfrm>
            <a:off x="0" y="1"/>
            <a:ext cx="12090400" cy="2336800"/>
          </a:xfrm>
          <a:prstGeom prst="rect">
            <a:avLst/>
          </a:prstGeom>
        </p:spPr>
      </p:pic>
      <p:pic>
        <p:nvPicPr>
          <p:cNvPr id="5" name="Afbeelding 4"/>
          <p:cNvPicPr>
            <a:picLocks noChangeAspect="1"/>
          </p:cNvPicPr>
          <p:nvPr/>
        </p:nvPicPr>
        <p:blipFill rotWithShape="1">
          <a:blip r:embed="rId2"/>
          <a:srcRect b="37309"/>
          <a:stretch/>
        </p:blipFill>
        <p:spPr>
          <a:xfrm>
            <a:off x="0" y="1"/>
            <a:ext cx="12090400" cy="2806700"/>
          </a:xfrm>
          <a:prstGeom prst="rect">
            <a:avLst/>
          </a:prstGeom>
        </p:spPr>
      </p:pic>
      <p:pic>
        <p:nvPicPr>
          <p:cNvPr id="6" name="Afbeelding 5"/>
          <p:cNvPicPr>
            <a:picLocks noChangeAspect="1"/>
          </p:cNvPicPr>
          <p:nvPr/>
        </p:nvPicPr>
        <p:blipFill>
          <a:blip r:embed="rId2"/>
          <a:stretch>
            <a:fillRect/>
          </a:stretch>
        </p:blipFill>
        <p:spPr>
          <a:xfrm>
            <a:off x="0" y="0"/>
            <a:ext cx="12090400" cy="4477039"/>
          </a:xfrm>
          <a:prstGeom prst="rect">
            <a:avLst/>
          </a:prstGeom>
        </p:spPr>
      </p:pic>
    </p:spTree>
    <p:extLst>
      <p:ext uri="{BB962C8B-B14F-4D97-AF65-F5344CB8AC3E}">
        <p14:creationId xmlns:p14="http://schemas.microsoft.com/office/powerpoint/2010/main" val="142710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6300" y="0"/>
            <a:ext cx="8397702" cy="1930400"/>
          </a:xfrm>
        </p:spPr>
        <p:txBody>
          <a:bodyPr/>
          <a:lstStyle/>
          <a:p>
            <a:r>
              <a:rPr lang="nl-NL" dirty="0" smtClean="0"/>
              <a:t>Een belangrijke formule:</a:t>
            </a:r>
            <a:endParaRPr lang="nl-NL" dirty="0"/>
          </a:p>
        </p:txBody>
      </p:sp>
      <p:sp>
        <p:nvSpPr>
          <p:cNvPr id="3" name="Tijdelijke aanduiding voor inhoud 2"/>
          <p:cNvSpPr>
            <a:spLocks noGrp="1"/>
          </p:cNvSpPr>
          <p:nvPr>
            <p:ph idx="1"/>
          </p:nvPr>
        </p:nvSpPr>
        <p:spPr>
          <a:xfrm>
            <a:off x="723900" y="457200"/>
            <a:ext cx="9347200" cy="4693573"/>
          </a:xfrm>
        </p:spPr>
        <p:txBody>
          <a:bodyPr>
            <a:noAutofit/>
          </a:bodyPr>
          <a:lstStyle/>
          <a:p>
            <a:r>
              <a:rPr lang="nl-NL" sz="2500" dirty="0" smtClean="0"/>
              <a:t>De toegevoegde waarde = omzet – inkoopwaarde van de omzet (inclusief energiekosten)</a:t>
            </a:r>
          </a:p>
          <a:p>
            <a:r>
              <a:rPr lang="nl-NL" sz="2500" dirty="0" smtClean="0"/>
              <a:t>De toegevoegde waarde = gelijk aan de som van de inkomens huur/rente/pacht/winst/loon.</a:t>
            </a:r>
          </a:p>
          <a:p>
            <a:r>
              <a:rPr lang="nl-NL" sz="2500" dirty="0" smtClean="0"/>
              <a:t>Waarom?</a:t>
            </a:r>
          </a:p>
          <a:p>
            <a:r>
              <a:rPr lang="nl-NL" sz="2500" dirty="0" smtClean="0"/>
              <a:t>De toegevoegde waarde ontstaat uit het inzetten van de productiefactoren: arbeid/kapitaal/ondernemerschap/natuur.</a:t>
            </a:r>
          </a:p>
          <a:p>
            <a:r>
              <a:rPr lang="nl-NL" sz="2500" dirty="0" smtClean="0"/>
              <a:t>Wanneer je gebruikt maakt van productiefactoren, moet je de gene die dit mogelijk heeft gemaakt daarvoor belonen.</a:t>
            </a:r>
          </a:p>
          <a:p>
            <a:r>
              <a:rPr lang="nl-NL" sz="2500" dirty="0" smtClean="0"/>
              <a:t>De beloning van arbeid = loon, van kapitaal = rente of huur, van ondernemerschap = winst en van natuur = pacht.</a:t>
            </a:r>
          </a:p>
          <a:p>
            <a:r>
              <a:rPr lang="nl-NL" sz="2500" dirty="0" err="1" smtClean="0"/>
              <a:t>Cq</a:t>
            </a:r>
            <a:r>
              <a:rPr lang="nl-NL" sz="2500" dirty="0" smtClean="0"/>
              <a:t> de beloningen zijn gelijk aan de toegevoegde waarde.</a:t>
            </a:r>
            <a:endParaRPr lang="nl-NL" sz="2500" dirty="0"/>
          </a:p>
        </p:txBody>
      </p:sp>
    </p:spTree>
    <p:extLst>
      <p:ext uri="{BB962C8B-B14F-4D97-AF65-F5344CB8AC3E}">
        <p14:creationId xmlns:p14="http://schemas.microsoft.com/office/powerpoint/2010/main" val="2155183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Naar het </a:t>
            </a:r>
            <a:r>
              <a:rPr lang="nl-NL" dirty="0" err="1" smtClean="0"/>
              <a:t>keynes</a:t>
            </a:r>
            <a:r>
              <a:rPr lang="nl-NL" dirty="0" smtClean="0"/>
              <a:t> basismodel.</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Keynes verondersteld: Y = EV. Zonder buitenland, korte termijn.</a:t>
            </a:r>
          </a:p>
          <a:p>
            <a:r>
              <a:rPr lang="nl-NL" sz="2500" dirty="0" smtClean="0"/>
              <a:t>Y = inkomen van de gezinnen (loon/huur/rente/pacht/winst).</a:t>
            </a:r>
          </a:p>
          <a:p>
            <a:r>
              <a:rPr lang="nl-NL" sz="2500" dirty="0" smtClean="0"/>
              <a:t>Met dit inkomen gaan ze of consumeren (geld gaat naar bedrijven toe)</a:t>
            </a:r>
          </a:p>
          <a:p>
            <a:r>
              <a:rPr lang="nl-NL" sz="2500" dirty="0" smtClean="0"/>
              <a:t>Of ze gaan dit sparen (geld gaat naar banken toe, die investeren dit in bedrijven)</a:t>
            </a:r>
          </a:p>
          <a:p>
            <a:r>
              <a:rPr lang="nl-NL" sz="2500" dirty="0" smtClean="0"/>
              <a:t>Bedrijven gebruiken de aangeboden productiefactoren van de gezinnen om producten te maken. Ze creëren de toegevoegde waarde = W.</a:t>
            </a:r>
          </a:p>
          <a:p>
            <a:endParaRPr lang="nl-NL" sz="2500" dirty="0" smtClean="0"/>
          </a:p>
        </p:txBody>
      </p:sp>
    </p:spTree>
    <p:extLst>
      <p:ext uri="{BB962C8B-B14F-4D97-AF65-F5344CB8AC3E}">
        <p14:creationId xmlns:p14="http://schemas.microsoft.com/office/powerpoint/2010/main" val="157392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komen we op Y = EV</a:t>
            </a:r>
            <a:endParaRPr lang="nl-NL" dirty="0"/>
          </a:p>
        </p:txBody>
      </p:sp>
      <p:sp>
        <p:nvSpPr>
          <p:cNvPr id="3" name="Tijdelijke aanduiding voor inhoud 2"/>
          <p:cNvSpPr>
            <a:spLocks noGrp="1"/>
          </p:cNvSpPr>
          <p:nvPr>
            <p:ph idx="1"/>
          </p:nvPr>
        </p:nvSpPr>
        <p:spPr/>
        <p:txBody>
          <a:bodyPr>
            <a:normAutofit/>
          </a:bodyPr>
          <a:lstStyle/>
          <a:p>
            <a:r>
              <a:rPr lang="nl-NL" sz="2500" dirty="0" smtClean="0"/>
              <a:t>EV = effectieve vraag van gezinnen, </a:t>
            </a:r>
            <a:r>
              <a:rPr lang="nl-NL" sz="2500" dirty="0" err="1" smtClean="0"/>
              <a:t>cq</a:t>
            </a:r>
            <a:r>
              <a:rPr lang="nl-NL" sz="2500" dirty="0" smtClean="0"/>
              <a:t> alles wat gezinnen willen consumeren of sparen (want sparen werd investeren)</a:t>
            </a:r>
          </a:p>
          <a:p>
            <a:r>
              <a:rPr lang="nl-NL" sz="2500" dirty="0" smtClean="0"/>
              <a:t>Hiervoor gingen bedrijven productiefactoren gebruiken, de beloningen vormde samen Y.</a:t>
            </a:r>
            <a:endParaRPr lang="nl-NL" sz="2500" dirty="0"/>
          </a:p>
        </p:txBody>
      </p:sp>
    </p:spTree>
    <p:extLst>
      <p:ext uri="{BB962C8B-B14F-4D97-AF65-F5344CB8AC3E}">
        <p14:creationId xmlns:p14="http://schemas.microsoft.com/office/powerpoint/2010/main" val="88177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Conjunctuur en structuur.</a:t>
            </a:r>
            <a:endParaRPr lang="nl-NL" dirty="0"/>
          </a:p>
        </p:txBody>
      </p:sp>
      <p:sp>
        <p:nvSpPr>
          <p:cNvPr id="3" name="Tijdelijke aanduiding voor inhoud 2"/>
          <p:cNvSpPr>
            <a:spLocks noGrp="1"/>
          </p:cNvSpPr>
          <p:nvPr>
            <p:ph idx="1"/>
          </p:nvPr>
        </p:nvSpPr>
        <p:spPr>
          <a:xfrm>
            <a:off x="677334" y="1323475"/>
            <a:ext cx="8596668" cy="4717888"/>
          </a:xfrm>
        </p:spPr>
        <p:txBody>
          <a:bodyPr>
            <a:noAutofit/>
          </a:bodyPr>
          <a:lstStyle/>
          <a:p>
            <a:r>
              <a:rPr lang="nl-NL" sz="2500" dirty="0" smtClean="0"/>
              <a:t>De economie wordt bepaald door de conjunctuur en door de structuur van een land.</a:t>
            </a:r>
          </a:p>
          <a:p>
            <a:r>
              <a:rPr lang="nl-NL" sz="2500" dirty="0" smtClean="0"/>
              <a:t>De conjunctuur = vraagzijde van de economie = effectieve vraag.</a:t>
            </a:r>
          </a:p>
          <a:p>
            <a:r>
              <a:rPr lang="nl-NL" sz="2500" dirty="0" smtClean="0"/>
              <a:t>Betekenis: de totale bestedingen in een land = effectieve vraag.</a:t>
            </a:r>
          </a:p>
          <a:p>
            <a:r>
              <a:rPr lang="nl-NL" sz="2500" dirty="0" smtClean="0"/>
              <a:t>De structuur = aanbodzijde van de economie = productiecapaciteit.</a:t>
            </a:r>
          </a:p>
          <a:p>
            <a:r>
              <a:rPr lang="nl-NL" sz="2500" dirty="0" smtClean="0"/>
              <a:t>Hoeveel kunnen we maximaal produceren in een land = productiecapaciteit.</a:t>
            </a:r>
            <a:endParaRPr lang="nl-NL" sz="2500" dirty="0"/>
          </a:p>
        </p:txBody>
      </p:sp>
    </p:spTree>
    <p:extLst>
      <p:ext uri="{BB962C8B-B14F-4D97-AF65-F5344CB8AC3E}">
        <p14:creationId xmlns:p14="http://schemas.microsoft.com/office/powerpoint/2010/main" val="2533024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fontScale="90000"/>
          </a:bodyPr>
          <a:lstStyle/>
          <a:p>
            <a:r>
              <a:rPr lang="nl-NL" dirty="0" smtClean="0"/>
              <a:t>Maak opgave 3.3 en 3.4, lees de bijbehorende tekst, en start met lezen 3.2.2</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a:t>
            </a:r>
            <a:r>
              <a:rPr lang="nl-NL" sz="2500" dirty="0" smtClean="0"/>
              <a:t>tijd</a:t>
            </a:r>
          </a:p>
          <a:p>
            <a:r>
              <a:rPr lang="nl-NL" sz="2500" dirty="0" smtClean="0"/>
              <a:t>Vragen zijn easy </a:t>
            </a:r>
            <a:r>
              <a:rPr lang="nl-NL" sz="2500" dirty="0" err="1" smtClean="0"/>
              <a:t>peasy</a:t>
            </a:r>
            <a:r>
              <a:rPr lang="nl-NL" sz="2500" dirty="0" smtClean="0"/>
              <a:t> lemon </a:t>
            </a:r>
            <a:r>
              <a:rPr lang="nl-NL" sz="2500" dirty="0" err="1" smtClean="0"/>
              <a:t>squisy</a:t>
            </a:r>
            <a:r>
              <a:rPr lang="nl-NL" sz="2500" dirty="0" smtClean="0"/>
              <a:t>, het leeswerk is hier vooral belangrijk.</a:t>
            </a:r>
          </a:p>
          <a:p>
            <a:r>
              <a:rPr lang="nl-NL" sz="2500" dirty="0" smtClean="0"/>
              <a:t>Starten 3.5 en 3.6 grote opgaves.</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7157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4478"/>
          <a:stretch/>
        </p:blipFill>
        <p:spPr>
          <a:xfrm>
            <a:off x="0" y="0"/>
            <a:ext cx="12192000" cy="863600"/>
          </a:xfrm>
          <a:prstGeom prst="rect">
            <a:avLst/>
          </a:prstGeom>
        </p:spPr>
      </p:pic>
      <p:pic>
        <p:nvPicPr>
          <p:cNvPr id="5" name="Afbeelding 4"/>
          <p:cNvPicPr>
            <a:picLocks noChangeAspect="1"/>
          </p:cNvPicPr>
          <p:nvPr/>
        </p:nvPicPr>
        <p:blipFill rotWithShape="1">
          <a:blip r:embed="rId2"/>
          <a:srcRect b="71239"/>
          <a:stretch/>
        </p:blipFill>
        <p:spPr>
          <a:xfrm>
            <a:off x="0" y="0"/>
            <a:ext cx="12192000" cy="1600200"/>
          </a:xfrm>
          <a:prstGeom prst="rect">
            <a:avLst/>
          </a:prstGeom>
        </p:spPr>
      </p:pic>
      <p:pic>
        <p:nvPicPr>
          <p:cNvPr id="6" name="Afbeelding 5"/>
          <p:cNvPicPr>
            <a:picLocks noChangeAspect="1"/>
          </p:cNvPicPr>
          <p:nvPr/>
        </p:nvPicPr>
        <p:blipFill rotWithShape="1">
          <a:blip r:embed="rId2"/>
          <a:srcRect b="58000"/>
          <a:stretch/>
        </p:blipFill>
        <p:spPr>
          <a:xfrm>
            <a:off x="0" y="0"/>
            <a:ext cx="12192000" cy="2336800"/>
          </a:xfrm>
          <a:prstGeom prst="rect">
            <a:avLst/>
          </a:prstGeom>
        </p:spPr>
      </p:pic>
      <p:pic>
        <p:nvPicPr>
          <p:cNvPr id="7" name="Afbeelding 6"/>
          <p:cNvPicPr>
            <a:picLocks noChangeAspect="1"/>
          </p:cNvPicPr>
          <p:nvPr/>
        </p:nvPicPr>
        <p:blipFill rotWithShape="1">
          <a:blip r:embed="rId2"/>
          <a:srcRect b="43163"/>
          <a:stretch/>
        </p:blipFill>
        <p:spPr>
          <a:xfrm>
            <a:off x="0" y="0"/>
            <a:ext cx="12192000" cy="3162300"/>
          </a:xfrm>
          <a:prstGeom prst="rect">
            <a:avLst/>
          </a:prstGeom>
        </p:spPr>
      </p:pic>
      <p:pic>
        <p:nvPicPr>
          <p:cNvPr id="8" name="Afbeelding 7"/>
          <p:cNvPicPr>
            <a:picLocks noChangeAspect="1"/>
          </p:cNvPicPr>
          <p:nvPr/>
        </p:nvPicPr>
        <p:blipFill rotWithShape="1">
          <a:blip r:embed="rId2"/>
          <a:srcRect b="27413"/>
          <a:stretch/>
        </p:blipFill>
        <p:spPr>
          <a:xfrm>
            <a:off x="0" y="0"/>
            <a:ext cx="12192000" cy="4038600"/>
          </a:xfrm>
          <a:prstGeom prst="rect">
            <a:avLst/>
          </a:prstGeom>
        </p:spPr>
      </p:pic>
      <p:pic>
        <p:nvPicPr>
          <p:cNvPr id="9" name="Afbeelding 8"/>
          <p:cNvPicPr>
            <a:picLocks noChangeAspect="1"/>
          </p:cNvPicPr>
          <p:nvPr/>
        </p:nvPicPr>
        <p:blipFill>
          <a:blip r:embed="rId2"/>
          <a:stretch>
            <a:fillRect/>
          </a:stretch>
        </p:blipFill>
        <p:spPr>
          <a:xfrm>
            <a:off x="0" y="0"/>
            <a:ext cx="12192000" cy="5563810"/>
          </a:xfrm>
          <a:prstGeom prst="rect">
            <a:avLst/>
          </a:prstGeom>
        </p:spPr>
      </p:pic>
    </p:spTree>
    <p:extLst>
      <p:ext uri="{BB962C8B-B14F-4D97-AF65-F5344CB8AC3E}">
        <p14:creationId xmlns:p14="http://schemas.microsoft.com/office/powerpoint/2010/main" val="385617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 3.5 </a:t>
            </a:r>
            <a:r>
              <a:rPr lang="nl-NL" dirty="0" err="1" smtClean="0"/>
              <a:t>tm</a:t>
            </a:r>
            <a:r>
              <a:rPr lang="nl-NL" dirty="0" smtClean="0"/>
              <a:t> 3.8 werken/stoeien met het basismodel</a:t>
            </a:r>
            <a:endParaRPr lang="nl-NL" dirty="0"/>
          </a:p>
        </p:txBody>
      </p:sp>
      <p:sp>
        <p:nvSpPr>
          <p:cNvPr id="3" name="Tijdelijke aanduiding voor inhoud 2"/>
          <p:cNvSpPr>
            <a:spLocks noGrp="1"/>
          </p:cNvSpPr>
          <p:nvPr>
            <p:ph idx="1"/>
          </p:nvPr>
        </p:nvSpPr>
        <p:spPr/>
        <p:txBody>
          <a:bodyPr>
            <a:normAutofit/>
          </a:bodyPr>
          <a:lstStyle/>
          <a:p>
            <a:r>
              <a:rPr lang="nl-NL" sz="2500" dirty="0" smtClean="0"/>
              <a:t>Kunnen met het model stoeien in tabelvorm.</a:t>
            </a:r>
          </a:p>
          <a:p>
            <a:r>
              <a:rPr lang="nl-NL" sz="2500" dirty="0" smtClean="0"/>
              <a:t>In wiskundige algebraïsche vorm.</a:t>
            </a:r>
          </a:p>
          <a:p>
            <a:r>
              <a:rPr lang="nl-NL" sz="2500" dirty="0" smtClean="0"/>
              <a:t>In wiskundige grafische vorm. </a:t>
            </a:r>
          </a:p>
          <a:p>
            <a:endParaRPr lang="nl-NL" sz="2500" dirty="0"/>
          </a:p>
          <a:p>
            <a:r>
              <a:rPr lang="nl-NL" sz="2500" dirty="0" smtClean="0"/>
              <a:t>Starten met tabelvorm.</a:t>
            </a:r>
            <a:endParaRPr lang="nl-NL" sz="2500" dirty="0"/>
          </a:p>
        </p:txBody>
      </p:sp>
    </p:spTree>
    <p:extLst>
      <p:ext uri="{BB962C8B-B14F-4D97-AF65-F5344CB8AC3E}">
        <p14:creationId xmlns:p14="http://schemas.microsoft.com/office/powerpoint/2010/main" val="6570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90500" y="-101599"/>
            <a:ext cx="9083502" cy="6142962"/>
          </a:xfrm>
        </p:spPr>
        <p:txBody>
          <a:bodyPr>
            <a:normAutofit/>
          </a:bodyPr>
          <a:lstStyle/>
          <a:p>
            <a:r>
              <a:rPr lang="nl-NL" sz="2500" dirty="0" smtClean="0"/>
              <a:t>Y (nationaal inkomen) = Consumptie + Sparen</a:t>
            </a:r>
          </a:p>
          <a:p>
            <a:r>
              <a:rPr lang="nl-NL" sz="2500" dirty="0" smtClean="0"/>
              <a:t>Voordat ondernemers gaan produceren bepalen ze eerst een aantal verwachte investeren (Lea).</a:t>
            </a:r>
          </a:p>
          <a:p>
            <a:r>
              <a:rPr lang="nl-NL" sz="2500" dirty="0" smtClean="0"/>
              <a:t>W (productie groter is dan EV (effectieve vraag) investeren bedrijven in voorraad, dan zijn de investeringen achteraf (Iep) groter dan de investering die vooraf verwacht werden (Lea).</a:t>
            </a:r>
          </a:p>
          <a:p>
            <a:r>
              <a:rPr lang="nl-NL" sz="2500" dirty="0" smtClean="0"/>
              <a:t>Deze extra investeringen zijn mogelijk, omdat de gezinnen blijkbaar meer hebben gespaard dan van te voren gedacht. (tenslotte de consumptie viel tegen, dan vallen de besparingen mee).</a:t>
            </a:r>
          </a:p>
          <a:p>
            <a:r>
              <a:rPr lang="nl-NL" sz="2500" dirty="0" smtClean="0"/>
              <a:t>De besparingen = gerealiseerde investeren (Lep).</a:t>
            </a:r>
            <a:endParaRPr lang="nl-NL" sz="2500" dirty="0"/>
          </a:p>
        </p:txBody>
      </p:sp>
    </p:spTree>
    <p:extLst>
      <p:ext uri="{BB962C8B-B14F-4D97-AF65-F5344CB8AC3E}">
        <p14:creationId xmlns:p14="http://schemas.microsoft.com/office/powerpoint/2010/main" val="526671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3.5 en 3.6</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a:t>
            </a:r>
            <a:r>
              <a:rPr lang="nl-NL" sz="2500" dirty="0" smtClean="0"/>
              <a:t>tijd.</a:t>
            </a:r>
          </a:p>
          <a:p>
            <a:r>
              <a:rPr lang="nl-NL" sz="2500" dirty="0" smtClean="0"/>
              <a:t>Eerder klaar? Verder met 3.7 en 3.8</a:t>
            </a:r>
            <a:endParaRPr lang="nl-NL" sz="2500" dirty="0" smtClean="0"/>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2716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84432"/>
          <a:stretch/>
        </p:blipFill>
        <p:spPr>
          <a:xfrm>
            <a:off x="0" y="1"/>
            <a:ext cx="12192000" cy="876300"/>
          </a:xfrm>
          <a:prstGeom prst="rect">
            <a:avLst/>
          </a:prstGeom>
        </p:spPr>
      </p:pic>
      <p:pic>
        <p:nvPicPr>
          <p:cNvPr id="5" name="Afbeelding 4"/>
          <p:cNvPicPr>
            <a:picLocks noChangeAspect="1"/>
          </p:cNvPicPr>
          <p:nvPr/>
        </p:nvPicPr>
        <p:blipFill rotWithShape="1">
          <a:blip r:embed="rId2"/>
          <a:srcRect b="64577"/>
          <a:stretch/>
        </p:blipFill>
        <p:spPr>
          <a:xfrm>
            <a:off x="0" y="1"/>
            <a:ext cx="12192000" cy="1993900"/>
          </a:xfrm>
          <a:prstGeom prst="rect">
            <a:avLst/>
          </a:prstGeom>
        </p:spPr>
      </p:pic>
      <p:pic>
        <p:nvPicPr>
          <p:cNvPr id="6" name="Afbeelding 5"/>
          <p:cNvPicPr>
            <a:picLocks noChangeAspect="1"/>
          </p:cNvPicPr>
          <p:nvPr/>
        </p:nvPicPr>
        <p:blipFill rotWithShape="1">
          <a:blip r:embed="rId2"/>
          <a:srcRect b="42918"/>
          <a:stretch/>
        </p:blipFill>
        <p:spPr>
          <a:xfrm>
            <a:off x="0" y="1"/>
            <a:ext cx="12192000" cy="3213100"/>
          </a:xfrm>
          <a:prstGeom prst="rect">
            <a:avLst/>
          </a:prstGeom>
        </p:spPr>
      </p:pic>
      <p:pic>
        <p:nvPicPr>
          <p:cNvPr id="7" name="Afbeelding 6"/>
          <p:cNvPicPr>
            <a:picLocks noChangeAspect="1"/>
          </p:cNvPicPr>
          <p:nvPr/>
        </p:nvPicPr>
        <p:blipFill rotWithShape="1">
          <a:blip r:embed="rId2"/>
          <a:srcRect b="36826"/>
          <a:stretch/>
        </p:blipFill>
        <p:spPr>
          <a:xfrm>
            <a:off x="0" y="1"/>
            <a:ext cx="12192000" cy="3556000"/>
          </a:xfrm>
          <a:prstGeom prst="rect">
            <a:avLst/>
          </a:prstGeom>
        </p:spPr>
      </p:pic>
      <p:pic>
        <p:nvPicPr>
          <p:cNvPr id="8" name="Afbeelding 7"/>
          <p:cNvPicPr>
            <a:picLocks noChangeAspect="1"/>
          </p:cNvPicPr>
          <p:nvPr/>
        </p:nvPicPr>
        <p:blipFill rotWithShape="1">
          <a:blip r:embed="rId2"/>
          <a:srcRect b="17423"/>
          <a:stretch/>
        </p:blipFill>
        <p:spPr>
          <a:xfrm>
            <a:off x="0" y="1"/>
            <a:ext cx="12192000" cy="4648200"/>
          </a:xfrm>
          <a:prstGeom prst="rect">
            <a:avLst/>
          </a:prstGeom>
        </p:spPr>
      </p:pic>
      <p:pic>
        <p:nvPicPr>
          <p:cNvPr id="9" name="Afbeelding 8"/>
          <p:cNvPicPr>
            <a:picLocks noChangeAspect="1"/>
          </p:cNvPicPr>
          <p:nvPr/>
        </p:nvPicPr>
        <p:blipFill>
          <a:blip r:embed="rId2"/>
          <a:stretch>
            <a:fillRect/>
          </a:stretch>
        </p:blipFill>
        <p:spPr>
          <a:xfrm>
            <a:off x="0" y="0"/>
            <a:ext cx="12192000" cy="5628919"/>
          </a:xfrm>
          <a:prstGeom prst="rect">
            <a:avLst/>
          </a:prstGeom>
        </p:spPr>
      </p:pic>
    </p:spTree>
    <p:extLst>
      <p:ext uri="{BB962C8B-B14F-4D97-AF65-F5344CB8AC3E}">
        <p14:creationId xmlns:p14="http://schemas.microsoft.com/office/powerpoint/2010/main" val="557547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t="4790" b="48101"/>
          <a:stretch/>
        </p:blipFill>
        <p:spPr>
          <a:xfrm>
            <a:off x="0" y="1"/>
            <a:ext cx="12280900" cy="1955800"/>
          </a:xfrm>
          <a:prstGeom prst="rect">
            <a:avLst/>
          </a:prstGeom>
        </p:spPr>
      </p:pic>
      <p:pic>
        <p:nvPicPr>
          <p:cNvPr id="5" name="Afbeelding 4"/>
          <p:cNvPicPr>
            <a:picLocks noChangeAspect="1"/>
          </p:cNvPicPr>
          <p:nvPr/>
        </p:nvPicPr>
        <p:blipFill rotWithShape="1">
          <a:blip r:embed="rId2"/>
          <a:srcRect t="4789" r="87384" b="380"/>
          <a:stretch/>
        </p:blipFill>
        <p:spPr>
          <a:xfrm>
            <a:off x="0" y="1"/>
            <a:ext cx="1549400" cy="3937000"/>
          </a:xfrm>
          <a:prstGeom prst="rect">
            <a:avLst/>
          </a:prstGeom>
        </p:spPr>
      </p:pic>
      <p:pic>
        <p:nvPicPr>
          <p:cNvPr id="6" name="Afbeelding 5"/>
          <p:cNvPicPr>
            <a:picLocks noChangeAspect="1"/>
          </p:cNvPicPr>
          <p:nvPr/>
        </p:nvPicPr>
        <p:blipFill rotWithShape="1">
          <a:blip r:embed="rId2"/>
          <a:srcRect t="4790" r="79835" b="-232"/>
          <a:stretch/>
        </p:blipFill>
        <p:spPr>
          <a:xfrm>
            <a:off x="0" y="0"/>
            <a:ext cx="2476500" cy="3962400"/>
          </a:xfrm>
          <a:prstGeom prst="rect">
            <a:avLst/>
          </a:prstGeom>
        </p:spPr>
      </p:pic>
      <p:pic>
        <p:nvPicPr>
          <p:cNvPr id="7" name="Afbeelding 6"/>
          <p:cNvPicPr>
            <a:picLocks noChangeAspect="1"/>
          </p:cNvPicPr>
          <p:nvPr/>
        </p:nvPicPr>
        <p:blipFill rotWithShape="1">
          <a:blip r:embed="rId2"/>
          <a:srcRect t="4789" r="72492" b="74"/>
          <a:stretch/>
        </p:blipFill>
        <p:spPr>
          <a:xfrm>
            <a:off x="0" y="1"/>
            <a:ext cx="3378200" cy="3949700"/>
          </a:xfrm>
          <a:prstGeom prst="rect">
            <a:avLst/>
          </a:prstGeom>
        </p:spPr>
      </p:pic>
      <p:pic>
        <p:nvPicPr>
          <p:cNvPr id="8" name="Afbeelding 7"/>
          <p:cNvPicPr>
            <a:picLocks noChangeAspect="1"/>
          </p:cNvPicPr>
          <p:nvPr/>
        </p:nvPicPr>
        <p:blipFill rotWithShape="1">
          <a:blip r:embed="rId2"/>
          <a:srcRect t="4789" r="65460" b="74"/>
          <a:stretch/>
        </p:blipFill>
        <p:spPr>
          <a:xfrm>
            <a:off x="0" y="1"/>
            <a:ext cx="4241800" cy="3949700"/>
          </a:xfrm>
          <a:prstGeom prst="rect">
            <a:avLst/>
          </a:prstGeom>
        </p:spPr>
      </p:pic>
      <p:pic>
        <p:nvPicPr>
          <p:cNvPr id="9" name="Afbeelding 8"/>
          <p:cNvPicPr>
            <a:picLocks noChangeAspect="1"/>
          </p:cNvPicPr>
          <p:nvPr/>
        </p:nvPicPr>
        <p:blipFill rotWithShape="1">
          <a:blip r:embed="rId2"/>
          <a:srcRect t="4789" r="54912" b="74"/>
          <a:stretch/>
        </p:blipFill>
        <p:spPr>
          <a:xfrm>
            <a:off x="0" y="1"/>
            <a:ext cx="5537200" cy="3949700"/>
          </a:xfrm>
          <a:prstGeom prst="rect">
            <a:avLst/>
          </a:prstGeom>
        </p:spPr>
      </p:pic>
      <p:pic>
        <p:nvPicPr>
          <p:cNvPr id="10" name="Afbeelding 9"/>
          <p:cNvPicPr>
            <a:picLocks noChangeAspect="1"/>
          </p:cNvPicPr>
          <p:nvPr/>
        </p:nvPicPr>
        <p:blipFill rotWithShape="1">
          <a:blip r:embed="rId2"/>
          <a:srcRect t="4789" r="42089" b="74"/>
          <a:stretch/>
        </p:blipFill>
        <p:spPr>
          <a:xfrm>
            <a:off x="0" y="1"/>
            <a:ext cx="7112000" cy="3949700"/>
          </a:xfrm>
          <a:prstGeom prst="rect">
            <a:avLst/>
          </a:prstGeom>
        </p:spPr>
      </p:pic>
      <p:pic>
        <p:nvPicPr>
          <p:cNvPr id="11" name="Afbeelding 10"/>
          <p:cNvPicPr>
            <a:picLocks noChangeAspect="1"/>
          </p:cNvPicPr>
          <p:nvPr/>
        </p:nvPicPr>
        <p:blipFill rotWithShape="1">
          <a:blip r:embed="rId2"/>
          <a:srcRect t="4790" r="33402" b="2216"/>
          <a:stretch/>
        </p:blipFill>
        <p:spPr>
          <a:xfrm>
            <a:off x="0" y="1"/>
            <a:ext cx="8178800" cy="3860800"/>
          </a:xfrm>
          <a:prstGeom prst="rect">
            <a:avLst/>
          </a:prstGeom>
        </p:spPr>
      </p:pic>
      <p:pic>
        <p:nvPicPr>
          <p:cNvPr id="12" name="Afbeelding 11"/>
          <p:cNvPicPr>
            <a:picLocks noChangeAspect="1"/>
          </p:cNvPicPr>
          <p:nvPr/>
        </p:nvPicPr>
        <p:blipFill rotWithShape="1">
          <a:blip r:embed="rId2"/>
          <a:srcRect t="4790" r="25957" b="1298"/>
          <a:stretch/>
        </p:blipFill>
        <p:spPr>
          <a:xfrm>
            <a:off x="0" y="1"/>
            <a:ext cx="9093200" cy="3898900"/>
          </a:xfrm>
          <a:prstGeom prst="rect">
            <a:avLst/>
          </a:prstGeom>
        </p:spPr>
      </p:pic>
      <p:pic>
        <p:nvPicPr>
          <p:cNvPr id="13" name="Afbeelding 12"/>
          <p:cNvPicPr>
            <a:picLocks noChangeAspect="1"/>
          </p:cNvPicPr>
          <p:nvPr/>
        </p:nvPicPr>
        <p:blipFill rotWithShape="1">
          <a:blip r:embed="rId2"/>
          <a:srcRect l="103" t="-24577" r="-103" b="29367"/>
          <a:stretch/>
        </p:blipFill>
        <p:spPr>
          <a:xfrm>
            <a:off x="12700" y="-1219200"/>
            <a:ext cx="12280900" cy="3952759"/>
          </a:xfrm>
          <a:prstGeom prst="rect">
            <a:avLst/>
          </a:prstGeom>
        </p:spPr>
      </p:pic>
      <p:pic>
        <p:nvPicPr>
          <p:cNvPr id="14" name="Afbeelding 13"/>
          <p:cNvPicPr>
            <a:picLocks noChangeAspect="1"/>
          </p:cNvPicPr>
          <p:nvPr/>
        </p:nvPicPr>
        <p:blipFill rotWithShape="1">
          <a:blip r:embed="rId2"/>
          <a:srcRect t="4790" r="104" b="21793"/>
          <a:stretch/>
        </p:blipFill>
        <p:spPr>
          <a:xfrm>
            <a:off x="0" y="1"/>
            <a:ext cx="12268200" cy="3048000"/>
          </a:xfrm>
          <a:prstGeom prst="rect">
            <a:avLst/>
          </a:prstGeom>
        </p:spPr>
      </p:pic>
      <p:pic>
        <p:nvPicPr>
          <p:cNvPr id="15" name="Afbeelding 14"/>
          <p:cNvPicPr>
            <a:picLocks noChangeAspect="1"/>
          </p:cNvPicPr>
          <p:nvPr/>
        </p:nvPicPr>
        <p:blipFill rotWithShape="1">
          <a:blip r:embed="rId2"/>
          <a:srcRect t="4790"/>
          <a:stretch/>
        </p:blipFill>
        <p:spPr>
          <a:xfrm>
            <a:off x="0" y="0"/>
            <a:ext cx="12280900" cy="3952759"/>
          </a:xfrm>
          <a:prstGeom prst="rect">
            <a:avLst/>
          </a:prstGeom>
        </p:spPr>
      </p:pic>
      <p:pic>
        <p:nvPicPr>
          <p:cNvPr id="16" name="Afbeelding 15"/>
          <p:cNvPicPr>
            <a:picLocks noChangeAspect="1"/>
          </p:cNvPicPr>
          <p:nvPr/>
        </p:nvPicPr>
        <p:blipFill rotWithShape="1">
          <a:blip r:embed="rId3"/>
          <a:srcRect b="46555"/>
          <a:stretch/>
        </p:blipFill>
        <p:spPr>
          <a:xfrm>
            <a:off x="12700" y="4005263"/>
            <a:ext cx="12217400" cy="922337"/>
          </a:xfrm>
          <a:prstGeom prst="rect">
            <a:avLst/>
          </a:prstGeom>
        </p:spPr>
      </p:pic>
      <p:pic>
        <p:nvPicPr>
          <p:cNvPr id="17" name="Afbeelding 16"/>
          <p:cNvPicPr>
            <a:picLocks noChangeAspect="1"/>
          </p:cNvPicPr>
          <p:nvPr/>
        </p:nvPicPr>
        <p:blipFill rotWithShape="1">
          <a:blip r:embed="rId3"/>
          <a:srcRect b="19326"/>
          <a:stretch/>
        </p:blipFill>
        <p:spPr>
          <a:xfrm>
            <a:off x="12700" y="4005263"/>
            <a:ext cx="12217400" cy="1392237"/>
          </a:xfrm>
          <a:prstGeom prst="rect">
            <a:avLst/>
          </a:prstGeom>
        </p:spPr>
      </p:pic>
      <p:pic>
        <p:nvPicPr>
          <p:cNvPr id="18" name="Afbeelding 17"/>
          <p:cNvPicPr>
            <a:picLocks noChangeAspect="1"/>
          </p:cNvPicPr>
          <p:nvPr/>
        </p:nvPicPr>
        <p:blipFill>
          <a:blip r:embed="rId3"/>
          <a:stretch>
            <a:fillRect/>
          </a:stretch>
        </p:blipFill>
        <p:spPr>
          <a:xfrm>
            <a:off x="12700" y="4005263"/>
            <a:ext cx="12217400" cy="1725776"/>
          </a:xfrm>
          <a:prstGeom prst="rect">
            <a:avLst/>
          </a:prstGeom>
        </p:spPr>
      </p:pic>
    </p:spTree>
    <p:extLst>
      <p:ext uri="{BB962C8B-B14F-4D97-AF65-F5344CB8AC3E}">
        <p14:creationId xmlns:p14="http://schemas.microsoft.com/office/powerpoint/2010/main" val="18349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7917"/>
          <a:stretch/>
        </p:blipFill>
        <p:spPr>
          <a:xfrm>
            <a:off x="0" y="-1"/>
            <a:ext cx="12192000" cy="1016001"/>
          </a:xfrm>
          <a:prstGeom prst="rect">
            <a:avLst/>
          </a:prstGeom>
        </p:spPr>
      </p:pic>
      <p:pic>
        <p:nvPicPr>
          <p:cNvPr id="5" name="Afbeelding 4"/>
          <p:cNvPicPr>
            <a:picLocks noChangeAspect="1"/>
          </p:cNvPicPr>
          <p:nvPr/>
        </p:nvPicPr>
        <p:blipFill rotWithShape="1">
          <a:blip r:embed="rId2"/>
          <a:srcRect b="42250"/>
          <a:stretch/>
        </p:blipFill>
        <p:spPr>
          <a:xfrm>
            <a:off x="0" y="-1"/>
            <a:ext cx="12192000" cy="1828801"/>
          </a:xfrm>
          <a:prstGeom prst="rect">
            <a:avLst/>
          </a:prstGeom>
        </p:spPr>
      </p:pic>
      <p:pic>
        <p:nvPicPr>
          <p:cNvPr id="6" name="Afbeelding 5"/>
          <p:cNvPicPr>
            <a:picLocks noChangeAspect="1"/>
          </p:cNvPicPr>
          <p:nvPr/>
        </p:nvPicPr>
        <p:blipFill rotWithShape="1">
          <a:blip r:embed="rId2"/>
          <a:srcRect t="-29276" b="29276"/>
          <a:stretch/>
        </p:blipFill>
        <p:spPr>
          <a:xfrm>
            <a:off x="0" y="-927101"/>
            <a:ext cx="12192000" cy="3166753"/>
          </a:xfrm>
          <a:prstGeom prst="rect">
            <a:avLst/>
          </a:prstGeom>
        </p:spPr>
      </p:pic>
      <p:pic>
        <p:nvPicPr>
          <p:cNvPr id="7" name="Afbeelding 6"/>
          <p:cNvPicPr>
            <a:picLocks noChangeAspect="1"/>
          </p:cNvPicPr>
          <p:nvPr/>
        </p:nvPicPr>
        <p:blipFill>
          <a:blip r:embed="rId2"/>
          <a:stretch>
            <a:fillRect/>
          </a:stretch>
        </p:blipFill>
        <p:spPr>
          <a:xfrm>
            <a:off x="0" y="-1"/>
            <a:ext cx="12192000" cy="3166753"/>
          </a:xfrm>
          <a:prstGeom prst="rect">
            <a:avLst/>
          </a:prstGeom>
        </p:spPr>
      </p:pic>
    </p:spTree>
    <p:extLst>
      <p:ext uri="{BB962C8B-B14F-4D97-AF65-F5344CB8AC3E}">
        <p14:creationId xmlns:p14="http://schemas.microsoft.com/office/powerpoint/2010/main" val="131928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393700"/>
            <a:ext cx="8596668" cy="1536700"/>
          </a:xfrm>
        </p:spPr>
        <p:txBody>
          <a:bodyPr/>
          <a:lstStyle/>
          <a:p>
            <a:r>
              <a:rPr lang="nl-NL" dirty="0" smtClean="0"/>
              <a:t>Wat hebben we gezien:</a:t>
            </a:r>
            <a:endParaRPr lang="nl-NL" dirty="0"/>
          </a:p>
        </p:txBody>
      </p:sp>
      <p:sp>
        <p:nvSpPr>
          <p:cNvPr id="3" name="Tijdelijke aanduiding voor inhoud 2"/>
          <p:cNvSpPr>
            <a:spLocks noGrp="1"/>
          </p:cNvSpPr>
          <p:nvPr>
            <p:ph idx="1"/>
          </p:nvPr>
        </p:nvSpPr>
        <p:spPr>
          <a:xfrm>
            <a:off x="677334" y="1079501"/>
            <a:ext cx="8596668" cy="4961862"/>
          </a:xfrm>
        </p:spPr>
        <p:txBody>
          <a:bodyPr>
            <a:noAutofit/>
          </a:bodyPr>
          <a:lstStyle/>
          <a:p>
            <a:r>
              <a:rPr lang="nl-NL" sz="2500" dirty="0" smtClean="0"/>
              <a:t>Tijdelijk kan de productie en de effectieve vraag van elkaar verschillen.</a:t>
            </a:r>
          </a:p>
          <a:p>
            <a:r>
              <a:rPr lang="nl-NL" sz="2500" dirty="0" smtClean="0"/>
              <a:t>Productie &lt; effectieve vraag, voorraden nemen af.</a:t>
            </a:r>
          </a:p>
          <a:p>
            <a:r>
              <a:rPr lang="nl-NL" sz="2500" dirty="0" smtClean="0"/>
              <a:t>Productie &gt; effectieve vraag, voorraden nemen toe.</a:t>
            </a:r>
          </a:p>
          <a:p>
            <a:endParaRPr lang="nl-NL" sz="2500" dirty="0"/>
          </a:p>
          <a:p>
            <a:r>
              <a:rPr lang="nl-NL" sz="2500" dirty="0" smtClean="0"/>
              <a:t>Deze voorraad afname komt tevens tot stand omdat de effectieve vraag groter is dan verwacht, dus er minder gespaard wordt dan verwacht.</a:t>
            </a:r>
          </a:p>
          <a:p>
            <a:r>
              <a:rPr lang="nl-NL" sz="2500" dirty="0" smtClean="0"/>
              <a:t>Deze voorraad toename komt tevens tot stand omdat de effectieve vraag kleiner is dan verwacht, dus er meer gespaard wordt dan verwacht.</a:t>
            </a:r>
          </a:p>
          <a:p>
            <a:r>
              <a:rPr lang="nl-NL" sz="2500" dirty="0" smtClean="0"/>
              <a:t>Je ka ook wel stellen:  Lep = Lea + de gedwongen voorraadverandering.</a:t>
            </a:r>
            <a:endParaRPr lang="nl-NL" sz="2500" dirty="0"/>
          </a:p>
        </p:txBody>
      </p:sp>
    </p:spTree>
    <p:extLst>
      <p:ext uri="{BB962C8B-B14F-4D97-AF65-F5344CB8AC3E}">
        <p14:creationId xmlns:p14="http://schemas.microsoft.com/office/powerpoint/2010/main" val="90813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3.7</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a:t>6</a:t>
            </a:r>
            <a:r>
              <a:rPr lang="nl-NL" sz="2500" dirty="0" smtClean="0"/>
              <a:t> </a:t>
            </a:r>
            <a:r>
              <a:rPr lang="nl-NL" sz="2500" dirty="0" smtClean="0"/>
              <a:t>minuten de </a:t>
            </a:r>
            <a:r>
              <a:rPr lang="nl-NL" sz="2500" dirty="0" smtClean="0"/>
              <a:t>tijd.</a:t>
            </a:r>
          </a:p>
          <a:p>
            <a:r>
              <a:rPr lang="nl-NL" sz="2500" dirty="0" smtClean="0"/>
              <a:t>Eerder klaar</a:t>
            </a:r>
            <a:r>
              <a:rPr lang="nl-NL" sz="2500" dirty="0"/>
              <a:t> Verder met </a:t>
            </a:r>
            <a:r>
              <a:rPr lang="nl-NL" sz="2500" dirty="0" smtClean="0"/>
              <a:t>n </a:t>
            </a:r>
            <a:r>
              <a:rPr lang="nl-NL" sz="2500" dirty="0"/>
              <a:t>3.8</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Tree>
    <p:extLst>
      <p:ext uri="{BB962C8B-B14F-4D97-AF65-F5344CB8AC3E}">
        <p14:creationId xmlns:p14="http://schemas.microsoft.com/office/powerpoint/2010/main" val="694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Conjunctuur:</a:t>
            </a:r>
            <a:endParaRPr lang="nl-NL" dirty="0"/>
          </a:p>
        </p:txBody>
      </p:sp>
      <p:sp>
        <p:nvSpPr>
          <p:cNvPr id="3" name="Tijdelijke aanduiding voor inhoud 2"/>
          <p:cNvSpPr>
            <a:spLocks noGrp="1"/>
          </p:cNvSpPr>
          <p:nvPr>
            <p:ph idx="1"/>
          </p:nvPr>
        </p:nvSpPr>
        <p:spPr>
          <a:xfrm>
            <a:off x="517358" y="1179095"/>
            <a:ext cx="8756644" cy="4862267"/>
          </a:xfrm>
        </p:spPr>
        <p:txBody>
          <a:bodyPr>
            <a:noAutofit/>
          </a:bodyPr>
          <a:lstStyle/>
          <a:p>
            <a:r>
              <a:rPr lang="nl-NL" sz="2500" dirty="0" smtClean="0"/>
              <a:t>Kijk mee naar figuur 1.1</a:t>
            </a:r>
          </a:p>
          <a:p>
            <a:r>
              <a:rPr lang="nl-NL" sz="2500" dirty="0" smtClean="0"/>
              <a:t>3 conjuncturele situaties:</a:t>
            </a:r>
          </a:p>
          <a:p>
            <a:r>
              <a:rPr lang="nl-NL" sz="2500" dirty="0" smtClean="0"/>
              <a:t>De effectieve vraag &lt; productiecapaciteit = laag conjunctuur.</a:t>
            </a:r>
          </a:p>
          <a:p>
            <a:r>
              <a:rPr lang="nl-NL" sz="2500" dirty="0" smtClean="0"/>
              <a:t>De effectieve vraag = productiecapaciteit = bestedingsevenwicht.</a:t>
            </a:r>
          </a:p>
          <a:p>
            <a:r>
              <a:rPr lang="nl-NL" sz="2500" dirty="0" smtClean="0"/>
              <a:t>De effectieve vraag &gt; productiecapaciteit = hoog conjunctuur.</a:t>
            </a:r>
          </a:p>
          <a:p>
            <a:r>
              <a:rPr lang="nl-NL" sz="2500" dirty="0" smtClean="0"/>
              <a:t>Laag conjunctuur = onderbestedingen = conjuncturele werkloosheid.</a:t>
            </a:r>
          </a:p>
          <a:p>
            <a:r>
              <a:rPr lang="nl-NL" sz="2500" dirty="0" smtClean="0"/>
              <a:t>Hoog conjunctuur = overbestedingen = bestedingsinflatie.</a:t>
            </a:r>
            <a:endParaRPr lang="nl-NL" sz="2500" dirty="0"/>
          </a:p>
        </p:txBody>
      </p:sp>
    </p:spTree>
    <p:extLst>
      <p:ext uri="{BB962C8B-B14F-4D97-AF65-F5344CB8AC3E}">
        <p14:creationId xmlns:p14="http://schemas.microsoft.com/office/powerpoint/2010/main" val="268630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0029"/>
          <a:stretch/>
        </p:blipFill>
        <p:spPr>
          <a:xfrm>
            <a:off x="0" y="-3175"/>
            <a:ext cx="12192000" cy="485775"/>
          </a:xfrm>
          <a:prstGeom prst="rect">
            <a:avLst/>
          </a:prstGeom>
        </p:spPr>
      </p:pic>
      <p:pic>
        <p:nvPicPr>
          <p:cNvPr id="5" name="Afbeelding 4"/>
          <p:cNvPicPr>
            <a:picLocks noChangeAspect="1"/>
          </p:cNvPicPr>
          <p:nvPr/>
        </p:nvPicPr>
        <p:blipFill rotWithShape="1">
          <a:blip r:embed="rId2"/>
          <a:srcRect b="72564"/>
          <a:stretch/>
        </p:blipFill>
        <p:spPr>
          <a:xfrm>
            <a:off x="0" y="-3175"/>
            <a:ext cx="12192000" cy="1336675"/>
          </a:xfrm>
          <a:prstGeom prst="rect">
            <a:avLst/>
          </a:prstGeom>
        </p:spPr>
      </p:pic>
      <p:pic>
        <p:nvPicPr>
          <p:cNvPr id="6" name="Afbeelding 5"/>
          <p:cNvPicPr>
            <a:picLocks noChangeAspect="1"/>
          </p:cNvPicPr>
          <p:nvPr/>
        </p:nvPicPr>
        <p:blipFill rotWithShape="1">
          <a:blip r:embed="rId2"/>
          <a:srcRect b="65005"/>
          <a:stretch/>
        </p:blipFill>
        <p:spPr>
          <a:xfrm>
            <a:off x="0" y="-3175"/>
            <a:ext cx="12192000" cy="1704975"/>
          </a:xfrm>
          <a:prstGeom prst="rect">
            <a:avLst/>
          </a:prstGeom>
        </p:spPr>
      </p:pic>
      <p:pic>
        <p:nvPicPr>
          <p:cNvPr id="7" name="Afbeelding 6"/>
          <p:cNvPicPr>
            <a:picLocks noChangeAspect="1"/>
          </p:cNvPicPr>
          <p:nvPr/>
        </p:nvPicPr>
        <p:blipFill rotWithShape="1">
          <a:blip r:embed="rId2"/>
          <a:srcRect b="49364"/>
          <a:stretch/>
        </p:blipFill>
        <p:spPr>
          <a:xfrm>
            <a:off x="0" y="-3175"/>
            <a:ext cx="12192000" cy="2466975"/>
          </a:xfrm>
          <a:prstGeom prst="rect">
            <a:avLst/>
          </a:prstGeom>
        </p:spPr>
      </p:pic>
      <p:pic>
        <p:nvPicPr>
          <p:cNvPr id="8" name="Afbeelding 7"/>
          <p:cNvPicPr>
            <a:picLocks noChangeAspect="1"/>
          </p:cNvPicPr>
          <p:nvPr/>
        </p:nvPicPr>
        <p:blipFill rotWithShape="1">
          <a:blip r:embed="rId2"/>
          <a:srcRect b="26685"/>
          <a:stretch/>
        </p:blipFill>
        <p:spPr>
          <a:xfrm>
            <a:off x="0" y="-3175"/>
            <a:ext cx="12192000" cy="3571875"/>
          </a:xfrm>
          <a:prstGeom prst="rect">
            <a:avLst/>
          </a:prstGeom>
        </p:spPr>
      </p:pic>
      <p:pic>
        <p:nvPicPr>
          <p:cNvPr id="9" name="Afbeelding 8"/>
          <p:cNvPicPr>
            <a:picLocks noChangeAspect="1"/>
          </p:cNvPicPr>
          <p:nvPr/>
        </p:nvPicPr>
        <p:blipFill>
          <a:blip r:embed="rId2"/>
          <a:stretch>
            <a:fillRect/>
          </a:stretch>
        </p:blipFill>
        <p:spPr>
          <a:xfrm>
            <a:off x="0" y="-3175"/>
            <a:ext cx="12192000" cy="4872000"/>
          </a:xfrm>
          <a:prstGeom prst="rect">
            <a:avLst/>
          </a:prstGeom>
        </p:spPr>
      </p:pic>
    </p:spTree>
    <p:extLst>
      <p:ext uri="{BB962C8B-B14F-4D97-AF65-F5344CB8AC3E}">
        <p14:creationId xmlns:p14="http://schemas.microsoft.com/office/powerpoint/2010/main" val="391480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Lees: het model i wiskundig-</a:t>
            </a:r>
            <a:r>
              <a:rPr lang="nl-NL" dirty="0" err="1" smtClean="0"/>
              <a:t>algebraische</a:t>
            </a:r>
            <a:r>
              <a:rPr lang="nl-NL" dirty="0" smtClean="0"/>
              <a:t> vorm en maak 3.8 en 3.9</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a:t>
            </a:r>
            <a:r>
              <a:rPr lang="nl-NL" sz="2500" dirty="0" smtClean="0"/>
              <a:t>tijd.</a:t>
            </a:r>
          </a:p>
          <a:p>
            <a:r>
              <a:rPr lang="nl-NL" sz="2500" dirty="0" smtClean="0"/>
              <a:t>Eerder klaar?</a:t>
            </a:r>
          </a:p>
          <a:p>
            <a:r>
              <a:rPr lang="nl-NL" sz="2500" smtClean="0"/>
              <a:t>Verder met 3.10</a:t>
            </a:r>
            <a:endParaRPr lang="nl-NL" sz="2500" dirty="0" smtClean="0"/>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5706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2192000" cy="1783599"/>
          </a:xfrm>
          <a:prstGeom prst="rect">
            <a:avLst/>
          </a:prstGeom>
        </p:spPr>
      </p:pic>
    </p:spTree>
    <p:extLst>
      <p:ext uri="{BB962C8B-B14F-4D97-AF65-F5344CB8AC3E}">
        <p14:creationId xmlns:p14="http://schemas.microsoft.com/office/powerpoint/2010/main" val="3729259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vraagzijde:</a:t>
            </a:r>
            <a:endParaRPr lang="nl-NL" dirty="0"/>
          </a:p>
        </p:txBody>
      </p:sp>
      <p:sp>
        <p:nvSpPr>
          <p:cNvPr id="3" name="Tijdelijke aanduiding voor inhoud 2"/>
          <p:cNvSpPr>
            <a:spLocks noGrp="1"/>
          </p:cNvSpPr>
          <p:nvPr>
            <p:ph idx="1"/>
          </p:nvPr>
        </p:nvSpPr>
        <p:spPr>
          <a:xfrm>
            <a:off x="677334" y="2160589"/>
            <a:ext cx="9429192" cy="3880773"/>
          </a:xfrm>
        </p:spPr>
        <p:txBody>
          <a:bodyPr>
            <a:normAutofit fontScale="92500" lnSpcReduction="20000"/>
          </a:bodyPr>
          <a:lstStyle/>
          <a:p>
            <a:r>
              <a:rPr lang="nl-NL" sz="2500" dirty="0" smtClean="0"/>
              <a:t>Economische crisis 2007 veroorzaakt door daling effectieve vraag.</a:t>
            </a:r>
          </a:p>
          <a:p>
            <a:r>
              <a:rPr lang="nl-NL" sz="2500" dirty="0" smtClean="0"/>
              <a:t>De effectieve vraag wordt bepaald door:</a:t>
            </a:r>
          </a:p>
          <a:p>
            <a:r>
              <a:rPr lang="nl-NL" sz="2500" dirty="0" smtClean="0"/>
              <a:t>Gezinnen/consumenten. (aanschaf consumptiegoederen)</a:t>
            </a:r>
          </a:p>
          <a:p>
            <a:r>
              <a:rPr lang="nl-NL" sz="2500" dirty="0" smtClean="0"/>
              <a:t>De ondernemingen/bedrijven. (aanschaf productiemiddelen ook we investeringen genoemd)</a:t>
            </a:r>
          </a:p>
          <a:p>
            <a:r>
              <a:rPr lang="nl-NL" sz="2500" dirty="0" smtClean="0"/>
              <a:t>De overheid. (aanschaf consumptiegoederen + aanschaf productiemiddelen)</a:t>
            </a:r>
          </a:p>
          <a:p>
            <a:r>
              <a:rPr lang="nl-NL" sz="2500" dirty="0" smtClean="0"/>
              <a:t>Het buitenland. (export van ons land – import van ons land).</a:t>
            </a:r>
          </a:p>
          <a:p>
            <a:r>
              <a:rPr lang="nl-NL" sz="2500" dirty="0" smtClean="0"/>
              <a:t>Wordt er dus meer geïmporteerd dan geëxporteerd dan heeft het buiteland negatieve invloed op onze vraag.</a:t>
            </a:r>
            <a:endParaRPr lang="nl-NL" sz="2500" dirty="0"/>
          </a:p>
        </p:txBody>
      </p:sp>
    </p:spTree>
    <p:extLst>
      <p:ext uri="{BB962C8B-B14F-4D97-AF65-F5344CB8AC3E}">
        <p14:creationId xmlns:p14="http://schemas.microsoft.com/office/powerpoint/2010/main" val="382399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5484" y="336884"/>
            <a:ext cx="8708518" cy="1593516"/>
          </a:xfrm>
        </p:spPr>
        <p:txBody>
          <a:bodyPr/>
          <a:lstStyle/>
          <a:p>
            <a:r>
              <a:rPr lang="nl-NL" dirty="0" smtClean="0"/>
              <a:t>1.4 de aanbodzijde	</a:t>
            </a:r>
            <a:endParaRPr lang="nl-NL" dirty="0"/>
          </a:p>
        </p:txBody>
      </p:sp>
      <p:sp>
        <p:nvSpPr>
          <p:cNvPr id="3" name="Tijdelijke aanduiding voor inhoud 2"/>
          <p:cNvSpPr>
            <a:spLocks noGrp="1"/>
          </p:cNvSpPr>
          <p:nvPr>
            <p:ph idx="1"/>
          </p:nvPr>
        </p:nvSpPr>
        <p:spPr>
          <a:xfrm>
            <a:off x="565484" y="818147"/>
            <a:ext cx="9541042" cy="5223215"/>
          </a:xfrm>
        </p:spPr>
        <p:txBody>
          <a:bodyPr>
            <a:noAutofit/>
          </a:bodyPr>
          <a:lstStyle/>
          <a:p>
            <a:r>
              <a:rPr lang="nl-NL" sz="2400" dirty="0" smtClean="0"/>
              <a:t>Een crisis kan ook ontstaan aan de aanbodzijde van de economie:</a:t>
            </a:r>
          </a:p>
          <a:p>
            <a:r>
              <a:rPr lang="nl-NL" sz="2400" dirty="0" smtClean="0"/>
              <a:t>Problemen met productieproces of productiekosten.</a:t>
            </a:r>
          </a:p>
          <a:p>
            <a:r>
              <a:rPr lang="nl-NL" sz="2400" dirty="0" smtClean="0"/>
              <a:t>De werkloosheid die dan ontstaat noemen we : structurele werkloosheid.</a:t>
            </a:r>
          </a:p>
          <a:p>
            <a:r>
              <a:rPr lang="nl-NL" sz="2400" dirty="0" smtClean="0"/>
              <a:t>Productiecapaciteit wordt bepaald door de kwaliteit en kwantiteit van productiefactoren: arbeid, kapitaal, natuur, ondernemerschap.</a:t>
            </a:r>
          </a:p>
          <a:p>
            <a:r>
              <a:rPr lang="nl-NL" sz="2400" dirty="0" smtClean="0"/>
              <a:t>De verhouding tussen de productiefactoren kan verschillen. (In dienstensectoren relatief weinig natuur nodig).</a:t>
            </a:r>
          </a:p>
          <a:p>
            <a:r>
              <a:rPr lang="nl-NL" sz="2400" dirty="0" smtClean="0"/>
              <a:t>De productiefactor waarvan we het minste hebben bepaald de productiecapaciteit, dit wordt ook wel de knelpuntfactor genoemd.</a:t>
            </a:r>
          </a:p>
          <a:p>
            <a:r>
              <a:rPr lang="nl-NL" sz="2400" dirty="0" smtClean="0"/>
              <a:t>Structurele werkloosheid = kwantitatief (te weinig plekken) of kwalitatief (mismatch tussen arbeid aangeboden/gevraagd)</a:t>
            </a:r>
          </a:p>
          <a:p>
            <a:endParaRPr lang="nl-NL" sz="2400" dirty="0"/>
          </a:p>
        </p:txBody>
      </p:sp>
    </p:spTree>
    <p:extLst>
      <p:ext uri="{BB962C8B-B14F-4D97-AF65-F5344CB8AC3E}">
        <p14:creationId xmlns:p14="http://schemas.microsoft.com/office/powerpoint/2010/main" val="63408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66760" b="76917"/>
          <a:stretch/>
        </p:blipFill>
        <p:spPr>
          <a:xfrm>
            <a:off x="0" y="1"/>
            <a:ext cx="2851484" cy="1588168"/>
          </a:xfrm>
          <a:prstGeom prst="rect">
            <a:avLst/>
          </a:prstGeom>
        </p:spPr>
      </p:pic>
      <p:pic>
        <p:nvPicPr>
          <p:cNvPr id="5" name="Afbeelding 4"/>
          <p:cNvPicPr>
            <a:picLocks noChangeAspect="1"/>
          </p:cNvPicPr>
          <p:nvPr/>
        </p:nvPicPr>
        <p:blipFill rotWithShape="1">
          <a:blip r:embed="rId2"/>
          <a:srcRect r="70126" b="37745"/>
          <a:stretch/>
        </p:blipFill>
        <p:spPr>
          <a:xfrm>
            <a:off x="0" y="1"/>
            <a:ext cx="2562726" cy="4283242"/>
          </a:xfrm>
          <a:prstGeom prst="rect">
            <a:avLst/>
          </a:prstGeom>
        </p:spPr>
      </p:pic>
      <p:pic>
        <p:nvPicPr>
          <p:cNvPr id="6" name="Afbeelding 5"/>
          <p:cNvPicPr>
            <a:picLocks noChangeAspect="1"/>
          </p:cNvPicPr>
          <p:nvPr/>
        </p:nvPicPr>
        <p:blipFill rotWithShape="1">
          <a:blip r:embed="rId2"/>
          <a:srcRect r="51192" b="30925"/>
          <a:stretch/>
        </p:blipFill>
        <p:spPr>
          <a:xfrm>
            <a:off x="0" y="1"/>
            <a:ext cx="4186989" cy="4752474"/>
          </a:xfrm>
          <a:prstGeom prst="rect">
            <a:avLst/>
          </a:prstGeom>
        </p:spPr>
      </p:pic>
      <p:pic>
        <p:nvPicPr>
          <p:cNvPr id="7" name="Afbeelding 6"/>
          <p:cNvPicPr>
            <a:picLocks noChangeAspect="1"/>
          </p:cNvPicPr>
          <p:nvPr/>
        </p:nvPicPr>
        <p:blipFill rotWithShape="1">
          <a:blip r:embed="rId2"/>
          <a:srcRect r="52735" b="-727"/>
          <a:stretch/>
        </p:blipFill>
        <p:spPr>
          <a:xfrm>
            <a:off x="0" y="0"/>
            <a:ext cx="4054642" cy="6930189"/>
          </a:xfrm>
          <a:prstGeom prst="rect">
            <a:avLst/>
          </a:prstGeom>
        </p:spPr>
      </p:pic>
      <p:pic>
        <p:nvPicPr>
          <p:cNvPr id="8" name="Afbeelding 7"/>
          <p:cNvPicPr>
            <a:picLocks noChangeAspect="1"/>
          </p:cNvPicPr>
          <p:nvPr/>
        </p:nvPicPr>
        <p:blipFill rotWithShape="1">
          <a:blip r:embed="rId2"/>
          <a:srcRect r="140" b="76392"/>
          <a:stretch/>
        </p:blipFill>
        <p:spPr>
          <a:xfrm>
            <a:off x="0" y="0"/>
            <a:ext cx="8566484" cy="1624263"/>
          </a:xfrm>
          <a:prstGeom prst="rect">
            <a:avLst/>
          </a:prstGeom>
        </p:spPr>
      </p:pic>
      <p:pic>
        <p:nvPicPr>
          <p:cNvPr id="9" name="Afbeelding 8"/>
          <p:cNvPicPr>
            <a:picLocks noChangeAspect="1"/>
          </p:cNvPicPr>
          <p:nvPr/>
        </p:nvPicPr>
        <p:blipFill rotWithShape="1">
          <a:blip r:embed="rId2"/>
          <a:srcRect r="-281" b="53134"/>
          <a:stretch/>
        </p:blipFill>
        <p:spPr>
          <a:xfrm>
            <a:off x="-1" y="0"/>
            <a:ext cx="8602579" cy="3224463"/>
          </a:xfrm>
          <a:prstGeom prst="rect">
            <a:avLst/>
          </a:prstGeom>
        </p:spPr>
      </p:pic>
      <p:pic>
        <p:nvPicPr>
          <p:cNvPr id="10" name="Afbeelding 9"/>
          <p:cNvPicPr>
            <a:picLocks noChangeAspect="1"/>
          </p:cNvPicPr>
          <p:nvPr/>
        </p:nvPicPr>
        <p:blipFill rotWithShape="1">
          <a:blip r:embed="rId2"/>
          <a:srcRect r="31837" b="31450"/>
          <a:stretch/>
        </p:blipFill>
        <p:spPr>
          <a:xfrm>
            <a:off x="0" y="0"/>
            <a:ext cx="5847347" cy="4716379"/>
          </a:xfrm>
          <a:prstGeom prst="rect">
            <a:avLst/>
          </a:prstGeom>
        </p:spPr>
      </p:pic>
      <p:pic>
        <p:nvPicPr>
          <p:cNvPr id="11" name="Afbeelding 10"/>
          <p:cNvPicPr>
            <a:picLocks noChangeAspect="1"/>
          </p:cNvPicPr>
          <p:nvPr/>
        </p:nvPicPr>
        <p:blipFill rotWithShape="1">
          <a:blip r:embed="rId2"/>
          <a:srcRect b="29001"/>
          <a:stretch/>
        </p:blipFill>
        <p:spPr>
          <a:xfrm>
            <a:off x="0" y="0"/>
            <a:ext cx="8578516" cy="4884821"/>
          </a:xfrm>
          <a:prstGeom prst="rect">
            <a:avLst/>
          </a:prstGeom>
        </p:spPr>
      </p:pic>
      <p:pic>
        <p:nvPicPr>
          <p:cNvPr id="12" name="Afbeelding 11"/>
          <p:cNvPicPr>
            <a:picLocks noChangeAspect="1"/>
          </p:cNvPicPr>
          <p:nvPr/>
        </p:nvPicPr>
        <p:blipFill>
          <a:blip r:embed="rId2"/>
          <a:stretch>
            <a:fillRect/>
          </a:stretch>
        </p:blipFill>
        <p:spPr>
          <a:xfrm>
            <a:off x="0" y="0"/>
            <a:ext cx="8578516" cy="6880143"/>
          </a:xfrm>
          <a:prstGeom prst="rect">
            <a:avLst/>
          </a:prstGeom>
        </p:spPr>
      </p:pic>
    </p:spTree>
    <p:extLst>
      <p:ext uri="{BB962C8B-B14F-4D97-AF65-F5344CB8AC3E}">
        <p14:creationId xmlns:p14="http://schemas.microsoft.com/office/powerpoint/2010/main" val="38567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Klassieken theorie en werkloosheid.	</a:t>
            </a:r>
            <a:endParaRPr lang="nl-NL" dirty="0"/>
          </a:p>
        </p:txBody>
      </p:sp>
      <p:sp>
        <p:nvSpPr>
          <p:cNvPr id="3" name="Tijdelijke aanduiding voor inhoud 2"/>
          <p:cNvSpPr>
            <a:spLocks noGrp="1"/>
          </p:cNvSpPr>
          <p:nvPr>
            <p:ph idx="1"/>
          </p:nvPr>
        </p:nvSpPr>
        <p:spPr>
          <a:xfrm>
            <a:off x="677334" y="1167064"/>
            <a:ext cx="8596668" cy="4669762"/>
          </a:xfrm>
        </p:spPr>
        <p:txBody>
          <a:bodyPr>
            <a:noAutofit/>
          </a:bodyPr>
          <a:lstStyle/>
          <a:p>
            <a:r>
              <a:rPr lang="nl-NL" sz="2500" dirty="0" smtClean="0"/>
              <a:t>Bekende klassieke econoom: adam </a:t>
            </a:r>
            <a:r>
              <a:rPr lang="nl-NL" sz="2500" dirty="0" err="1" smtClean="0"/>
              <a:t>smith</a:t>
            </a:r>
            <a:endParaRPr lang="nl-NL" sz="2500" dirty="0" smtClean="0"/>
          </a:p>
          <a:p>
            <a:r>
              <a:rPr lang="nl-NL" sz="2500" dirty="0" smtClean="0"/>
              <a:t>Theorie stelt dat door het marktmechanisme steeds automatische een evenwicht zal komen.</a:t>
            </a:r>
          </a:p>
          <a:p>
            <a:r>
              <a:rPr lang="nl-NL" sz="2500" dirty="0" smtClean="0"/>
              <a:t>Vanuit werkloosheid bekeken:</a:t>
            </a:r>
          </a:p>
          <a:p>
            <a:r>
              <a:rPr lang="nl-NL" sz="2500" dirty="0" smtClean="0"/>
              <a:t>De prijs van arbeid is te hoog, de vraag naar arbeid is kleiner dan het aanbod van arbeid.</a:t>
            </a:r>
          </a:p>
          <a:p>
            <a:r>
              <a:rPr lang="nl-NL" sz="2500" dirty="0" smtClean="0"/>
              <a:t>De prijs zal dalen, waardoor het aanbod van arbeid afneemt (minder mensen willen voor een lager loon werken) en de vraag toeneemt (loonkosten worden lager, wordt voor bedrijven aantrekkelijker werknemers aan te nemen)</a:t>
            </a:r>
          </a:p>
          <a:p>
            <a:r>
              <a:rPr lang="nl-NL" sz="2500" dirty="0" smtClean="0"/>
              <a:t>Hierdoor zal er op lange termijn beperkt tot geen werkloosheid zijn</a:t>
            </a:r>
          </a:p>
        </p:txBody>
      </p:sp>
    </p:spTree>
    <p:extLst>
      <p:ext uri="{BB962C8B-B14F-4D97-AF65-F5344CB8AC3E}">
        <p14:creationId xmlns:p14="http://schemas.microsoft.com/office/powerpoint/2010/main" val="180548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Laatste les vorige week.</a:t>
            </a:r>
            <a:endParaRPr lang="nl-NL" dirty="0"/>
          </a:p>
        </p:txBody>
      </p:sp>
      <p:sp>
        <p:nvSpPr>
          <p:cNvPr id="3" name="Tijdelijke aanduiding voor inhoud 2"/>
          <p:cNvSpPr>
            <a:spLocks noGrp="1"/>
          </p:cNvSpPr>
          <p:nvPr>
            <p:ph idx="1"/>
          </p:nvPr>
        </p:nvSpPr>
        <p:spPr/>
        <p:txBody>
          <a:bodyPr>
            <a:normAutofit/>
          </a:bodyPr>
          <a:lstStyle/>
          <a:p>
            <a:r>
              <a:rPr lang="nl-NL" sz="2500" dirty="0" smtClean="0"/>
              <a:t>We hadden bij opgave 2.7 dat ondanks dat de prijs lager of hoger wordt door het marktmechanisme totdat het weer in een evenwicht zou zitten via de onzichtbare hand.</a:t>
            </a:r>
          </a:p>
          <a:p>
            <a:r>
              <a:rPr lang="nl-NL" sz="2500" dirty="0" smtClean="0"/>
              <a:t>Dit niet perse voldoende is om het ontstane probleem (werkloosheid/ te hoge prijzen) op te lossen.</a:t>
            </a:r>
            <a:endParaRPr lang="nl-NL" sz="2500" dirty="0"/>
          </a:p>
        </p:txBody>
      </p:sp>
    </p:spTree>
    <p:extLst>
      <p:ext uri="{BB962C8B-B14F-4D97-AF65-F5344CB8AC3E}">
        <p14:creationId xmlns:p14="http://schemas.microsoft.com/office/powerpoint/2010/main" val="2962927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1634</TotalTime>
  <Words>1719</Words>
  <Application>Microsoft Office PowerPoint</Application>
  <PresentationFormat>Breedbeeld</PresentationFormat>
  <Paragraphs>242</Paragraphs>
  <Slides>42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42</vt:i4>
      </vt:variant>
    </vt:vector>
  </HeadingPairs>
  <TitlesOfParts>
    <vt:vector size="47" baseType="lpstr">
      <vt:lpstr>Arial</vt:lpstr>
      <vt:lpstr>Trebuchet MS</vt:lpstr>
      <vt:lpstr>Wingdings</vt:lpstr>
      <vt:lpstr>Wingdings 3</vt:lpstr>
      <vt:lpstr>Facet</vt:lpstr>
      <vt:lpstr>Welkom VWO 5.</vt:lpstr>
      <vt:lpstr>Lessen aankomende week</vt:lpstr>
      <vt:lpstr>Conjunctuur en structuur.</vt:lpstr>
      <vt:lpstr>Conjunctuur:</vt:lpstr>
      <vt:lpstr>De vraagzijde:</vt:lpstr>
      <vt:lpstr>1.4 de aanbodzijde </vt:lpstr>
      <vt:lpstr>PowerPoint-presentatie</vt:lpstr>
      <vt:lpstr>Klassieken theorie en werkloosheid. </vt:lpstr>
      <vt:lpstr>Laatste les vorige week.</vt:lpstr>
      <vt:lpstr>Keynesianen loon = koopkracht</vt:lpstr>
      <vt:lpstr>Maak opgave 2.8 t/m 2.11</vt:lpstr>
      <vt:lpstr>PowerPoint-presentatie</vt:lpstr>
      <vt:lpstr>Wat hebben we gezien:</vt:lpstr>
      <vt:lpstr>Vinden jullie het ook zo koud?</vt:lpstr>
      <vt:lpstr>conjunctuurbeleid</vt:lpstr>
      <vt:lpstr>Maak opgave 2.12 t/m 2.15</vt:lpstr>
      <vt:lpstr>PowerPoint-presentatie</vt:lpstr>
      <vt:lpstr>PowerPoint-presentatie</vt:lpstr>
      <vt:lpstr>Les 2: start H3.</vt:lpstr>
      <vt:lpstr>Keynesianen loon = koopkracht</vt:lpstr>
      <vt:lpstr>Wat hebben we gezien:</vt:lpstr>
      <vt:lpstr>Vinden jullie het ook zo koud?</vt:lpstr>
      <vt:lpstr>conjunctuurbeleid</vt:lpstr>
      <vt:lpstr>Keynes basismodel</vt:lpstr>
      <vt:lpstr>Maak opgave 3.1 en 3.2 en lees 3.2.1 de vraagkant van het conjunctuurmodel</vt:lpstr>
      <vt:lpstr>PowerPoint-presentatie</vt:lpstr>
      <vt:lpstr>Een belangrijke formule:</vt:lpstr>
      <vt:lpstr>Naar het keynes basismodel.</vt:lpstr>
      <vt:lpstr>Hoe komen we op Y = EV</vt:lpstr>
      <vt:lpstr>Maak opgave 3.3 en 3.4, lees de bijbehorende tekst, en start met lezen 3.2.2</vt:lpstr>
      <vt:lpstr>PowerPoint-presentatie</vt:lpstr>
      <vt:lpstr>Les 3: 3.5 tm 3.8 werken/stoeien met het basismodel</vt:lpstr>
      <vt:lpstr>PowerPoint-presentatie</vt:lpstr>
      <vt:lpstr>Maak opgave 3.5 en 3.6</vt:lpstr>
      <vt:lpstr>PowerPoint-presentatie</vt:lpstr>
      <vt:lpstr>PowerPoint-presentatie</vt:lpstr>
      <vt:lpstr>PowerPoint-presentatie</vt:lpstr>
      <vt:lpstr>Wat hebben we gezien:</vt:lpstr>
      <vt:lpstr>Maak opgave 3.7</vt:lpstr>
      <vt:lpstr>PowerPoint-presentatie</vt:lpstr>
      <vt:lpstr>Lees: het model i wiskundig-algebraische vorm en maak 3.8 en 3.9</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200</cp:revision>
  <dcterms:created xsi:type="dcterms:W3CDTF">2017-08-27T09:00:36Z</dcterms:created>
  <dcterms:modified xsi:type="dcterms:W3CDTF">2018-01-27T09:52:37Z</dcterms:modified>
</cp:coreProperties>
</file>